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454" r:id="rId2"/>
    <p:sldId id="511" r:id="rId3"/>
    <p:sldId id="519" r:id="rId4"/>
    <p:sldId id="520" r:id="rId5"/>
    <p:sldId id="522" r:id="rId6"/>
    <p:sldId id="492" r:id="rId7"/>
    <p:sldId id="491" r:id="rId8"/>
    <p:sldId id="483" r:id="rId9"/>
    <p:sldId id="493" r:id="rId10"/>
    <p:sldId id="494" r:id="rId11"/>
    <p:sldId id="528" r:id="rId12"/>
    <p:sldId id="495" r:id="rId13"/>
    <p:sldId id="529" r:id="rId14"/>
    <p:sldId id="527" r:id="rId15"/>
    <p:sldId id="525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26" r:id="rId27"/>
    <p:sldId id="530" r:id="rId28"/>
    <p:sldId id="523" r:id="rId29"/>
    <p:sldId id="524" r:id="rId30"/>
    <p:sldId id="521" r:id="rId31"/>
    <p:sldId id="482" r:id="rId3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0019"/>
    <a:srgbClr val="267AC2"/>
    <a:srgbClr val="FC000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37" autoAdjust="0"/>
    <p:restoredTop sz="70017"/>
  </p:normalViewPr>
  <p:slideViewPr>
    <p:cSldViewPr snapToGrid="0" snapToObjects="1">
      <p:cViewPr varScale="1">
        <p:scale>
          <a:sx n="97" d="100"/>
          <a:sy n="97" d="100"/>
        </p:scale>
        <p:origin x="2484" y="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C3C4C-4F02-43E4-8296-23D3D78BF858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2ADBD-2D65-4DFB-B178-B51A92E4F6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9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8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1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0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3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7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33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9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17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5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6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96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2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4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42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2ADBD-2D65-4DFB-B178-B51A92E4F6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9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9735"/>
            <a:ext cx="4051267" cy="668716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60713"/>
            <a:ext cx="4051267" cy="177406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56" y="-10714"/>
            <a:ext cx="5401733" cy="53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3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076" y="186613"/>
            <a:ext cx="8355411" cy="57035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2F2F3CD-A99E-E341-85EA-AD632BAEF2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2F2F3CD-A99E-E341-85EA-AD632BAEF2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29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393338"/>
            <a:ext cx="9144000" cy="35321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15000" y="1431397"/>
            <a:ext cx="3352800" cy="37121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9144000" cy="35321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2"/>
            <a:ext cx="5334000" cy="432726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381000" y="762000"/>
            <a:ext cx="8763000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87" y="269456"/>
            <a:ext cx="8751167" cy="49372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9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03" y="174894"/>
            <a:ext cx="8589792" cy="57035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2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098" y="181989"/>
            <a:ext cx="8599169" cy="5594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0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15" y="342317"/>
            <a:ext cx="8229600" cy="40613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03" y="337326"/>
            <a:ext cx="854684" cy="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9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8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2F2F3CD-A99E-E341-85EA-AD632BAEF2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8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2F2F3CD-A99E-E341-85EA-AD632BAEF2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7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84" y="1003483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-77927" y="244028"/>
            <a:ext cx="8431611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   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1884" y="5441240"/>
            <a:ext cx="21632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Helvetica Light"/>
                <a:cs typeface="Helvetica Light"/>
              </a:rPr>
              <a:t>© 2015 Akana. All Rights Reserved. </a:t>
            </a:r>
          </a:p>
        </p:txBody>
      </p:sp>
      <p:pic>
        <p:nvPicPr>
          <p:cNvPr id="6" name="Picture 5" descr="akana-logo-final.ai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36" y="5207974"/>
            <a:ext cx="1166943" cy="4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FC0006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>
              <a:lumMod val="65000"/>
              <a:lumOff val="35000"/>
            </a:schemeClr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b="0" i="0" kern="1200">
          <a:solidFill>
            <a:schemeClr val="tx1">
              <a:lumMod val="65000"/>
              <a:lumOff val="35000"/>
            </a:schemeClr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65000"/>
              <a:lumOff val="35000"/>
            </a:schemeClr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65000"/>
              <a:lumOff val="35000"/>
            </a:schemeClr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1.tiff"/><Relationship Id="rId5" Type="http://schemas.openxmlformats.org/officeDocument/2006/relationships/image" Target="../media/image17.jpeg"/><Relationship Id="rId10" Type="http://schemas.openxmlformats.org/officeDocument/2006/relationships/image" Target="../media/image20.tiff"/><Relationship Id="rId4" Type="http://schemas.openxmlformats.org/officeDocument/2006/relationships/image" Target="../media/image14.png"/><Relationship Id="rId9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hyperlink" Target="http://apis.foo.com/resources/sample/foo?app_id=myid&amp;app_key=myk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141" y="470137"/>
            <a:ext cx="8229600" cy="406135"/>
          </a:xfrm>
        </p:spPr>
        <p:txBody>
          <a:bodyPr/>
          <a:lstStyle/>
          <a:p>
            <a:r>
              <a:rPr lang="en-US" dirty="0" smtClean="0"/>
              <a:t>API </a:t>
            </a:r>
            <a:r>
              <a:rPr lang="en-US" dirty="0" smtClean="0"/>
              <a:t>Security</a:t>
            </a:r>
            <a:r>
              <a:rPr lang="en-US" dirty="0"/>
              <a:t>                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141" y="4568244"/>
            <a:ext cx="50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Kristian </a:t>
            </a:r>
            <a:r>
              <a:rPr lang="en-US" sz="1500" dirty="0" err="1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Morarash</a:t>
            </a:r>
            <a:endParaRPr lang="en-US" sz="15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65057"/>
            <a:ext cx="9144000" cy="353219"/>
          </a:xfrm>
        </p:spPr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4381500"/>
            <a:ext cx="514091" cy="51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4496670"/>
            <a:ext cx="519830" cy="5198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40000" y="2984500"/>
            <a:ext cx="2857500" cy="0"/>
          </a:xfrm>
          <a:prstGeom prst="line">
            <a:avLst/>
          </a:prstGeom>
          <a:noFill/>
          <a:ln w="57150" cap="flat" cmpd="sng" algn="ctr">
            <a:solidFill>
              <a:srgbClr val="C8332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397000" y="952501"/>
            <a:ext cx="50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The enterprise opened slightly with Web Services/SOAP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429000" y="4064000"/>
            <a:ext cx="3048000" cy="1016000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 i="1">
              <a:latin typeface="Arial" pitchFamily="34" charset="0"/>
            </a:endParaRPr>
          </a:p>
        </p:txBody>
      </p:sp>
      <p:cxnSp>
        <p:nvCxnSpPr>
          <p:cNvPr id="17" name="Curved Connector 16"/>
          <p:cNvCxnSpPr>
            <a:endCxn id="15" idx="0"/>
          </p:cNvCxnSpPr>
          <p:nvPr/>
        </p:nvCxnSpPr>
        <p:spPr bwMode="auto">
          <a:xfrm rot="10800000" flipV="1">
            <a:off x="4953000" y="3333750"/>
            <a:ext cx="1016000" cy="730250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urved Connector 20"/>
          <p:cNvCxnSpPr/>
          <p:nvPr/>
        </p:nvCxnSpPr>
        <p:spPr bwMode="auto">
          <a:xfrm>
            <a:off x="3429000" y="2190750"/>
            <a:ext cx="1016000" cy="793750"/>
          </a:xfrm>
          <a:prstGeom prst="curvedConnector3">
            <a:avLst>
              <a:gd name="adj1" fmla="val 100259"/>
            </a:avLst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079500" y="3429000"/>
            <a:ext cx="2159000" cy="152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SSL/TLS, Certificate based, PKI, WS-Trust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Some B2B and Partners applications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Complex, but quite secure and flexible</a:t>
            </a:r>
          </a:p>
        </p:txBody>
      </p:sp>
      <p:pic>
        <p:nvPicPr>
          <p:cNvPr id="16" name="Picture 15" descr="FlatBlueGear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3873500"/>
            <a:ext cx="381000" cy="381000"/>
          </a:xfrm>
          <a:prstGeom prst="rect">
            <a:avLst/>
          </a:prstGeom>
        </p:spPr>
      </p:pic>
      <p:pic>
        <p:nvPicPr>
          <p:cNvPr id="18" name="Picture 17" descr="FlatBlueGear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794000"/>
            <a:ext cx="381000" cy="381000"/>
          </a:xfrm>
          <a:prstGeom prst="rect">
            <a:avLst/>
          </a:prstGeom>
        </p:spPr>
      </p:pic>
      <p:cxnSp>
        <p:nvCxnSpPr>
          <p:cNvPr id="8" name="Curved Connector 7"/>
          <p:cNvCxnSpPr>
            <a:endCxn id="16" idx="1"/>
          </p:cNvCxnSpPr>
          <p:nvPr/>
        </p:nvCxnSpPr>
        <p:spPr bwMode="auto">
          <a:xfrm rot="5400000" flipH="1" flipV="1">
            <a:off x="4270375" y="3952875"/>
            <a:ext cx="317500" cy="539750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urved Connector 11"/>
          <p:cNvCxnSpPr>
            <a:stCxn id="4" idx="0"/>
            <a:endCxn id="16" idx="2"/>
          </p:cNvCxnSpPr>
          <p:nvPr/>
        </p:nvCxnSpPr>
        <p:spPr bwMode="auto">
          <a:xfrm rot="16200000" flipV="1">
            <a:off x="4803123" y="4340878"/>
            <a:ext cx="242170" cy="69415"/>
          </a:xfrm>
          <a:prstGeom prst="curvedConnector3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urved Connector 18"/>
          <p:cNvCxnSpPr>
            <a:stCxn id="3" idx="0"/>
            <a:endCxn id="16" idx="3"/>
          </p:cNvCxnSpPr>
          <p:nvPr/>
        </p:nvCxnSpPr>
        <p:spPr bwMode="auto">
          <a:xfrm rot="16200000" flipV="1">
            <a:off x="5272023" y="3871977"/>
            <a:ext cx="317500" cy="701546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urved Connector 21"/>
          <p:cNvCxnSpPr>
            <a:stCxn id="16" idx="0"/>
            <a:endCxn id="18" idx="2"/>
          </p:cNvCxnSpPr>
          <p:nvPr/>
        </p:nvCxnSpPr>
        <p:spPr bwMode="auto">
          <a:xfrm rot="16200000" flipV="1">
            <a:off x="4318000" y="3302000"/>
            <a:ext cx="698500" cy="444500"/>
          </a:xfrm>
          <a:prstGeom prst="curvedConnector3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319" y="1905001"/>
            <a:ext cx="586853" cy="586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591" y="3135573"/>
            <a:ext cx="586853" cy="5868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056" y="4381500"/>
            <a:ext cx="375924" cy="5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WS-Security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345" y="987042"/>
            <a:ext cx="3997641" cy="377163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+mn-lt"/>
              </a:rPr>
              <a:t>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wsu:Id</a:t>
            </a:r>
            <a:r>
              <a:rPr lang="en-US" sz="3200" dirty="0">
                <a:latin typeface="+mn-lt"/>
              </a:rPr>
              <a:t>="WSS11SamlWithCertificates_policy"&gt;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&lt;</a:t>
            </a:r>
            <a:r>
              <a:rPr lang="en-US" sz="3200" dirty="0" err="1">
                <a:latin typeface="+mn-lt"/>
              </a:rPr>
              <a:t>wsp:ExactlyOne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&lt;</a:t>
            </a:r>
            <a:r>
              <a:rPr lang="en-US" sz="3200" dirty="0" err="1">
                <a:latin typeface="+mn-lt"/>
              </a:rPr>
              <a:t>wsp:All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&lt;</a:t>
            </a:r>
            <a:r>
              <a:rPr lang="en-US" sz="3200" dirty="0" err="1">
                <a:latin typeface="+mn-lt"/>
              </a:rPr>
              <a:t>sp:SymmetricBinding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</a:t>
            </a:r>
            <a:r>
              <a:rPr lang="en-US" sz="3200" dirty="0" err="1">
                <a:latin typeface="+mn-lt"/>
              </a:rPr>
              <a:t>sp:ProtectionToken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&lt;sp:X509Token </a:t>
            </a:r>
            <a:r>
              <a:rPr lang="en-US" sz="3200" dirty="0" err="1">
                <a:latin typeface="+mn-lt"/>
              </a:rPr>
              <a:t>sp:IncludeToken</a:t>
            </a:r>
            <a:r>
              <a:rPr lang="en-US" sz="3200" dirty="0">
                <a:latin typeface="+mn-lt"/>
              </a:rPr>
              <a:t>="http://</a:t>
            </a:r>
            <a:r>
              <a:rPr lang="en-US" sz="3200" dirty="0" err="1">
                <a:latin typeface="+mn-lt"/>
              </a:rPr>
              <a:t>docs.oasis‑open.org</a:t>
            </a:r>
            <a:r>
              <a:rPr lang="en-US" sz="3200" dirty="0">
                <a:latin typeface="+mn-lt"/>
              </a:rPr>
              <a:t>/</a:t>
            </a:r>
            <a:r>
              <a:rPr lang="en-US" sz="3200" dirty="0" err="1">
                <a:latin typeface="+mn-lt"/>
              </a:rPr>
              <a:t>ws‑sx</a:t>
            </a:r>
            <a:r>
              <a:rPr lang="en-US" sz="3200" dirty="0">
                <a:latin typeface="+mn-lt"/>
              </a:rPr>
              <a:t>/</a:t>
            </a:r>
            <a:r>
              <a:rPr lang="en-US" sz="3200" dirty="0" err="1">
                <a:latin typeface="+mn-lt"/>
              </a:rPr>
              <a:t>ws</a:t>
            </a:r>
            <a:r>
              <a:rPr lang="en-US" sz="3200" dirty="0">
                <a:latin typeface="+mn-lt"/>
              </a:rPr>
              <a:t>-icy/200702/</a:t>
            </a:r>
            <a:r>
              <a:rPr lang="en-US" sz="3200" dirty="0" err="1">
                <a:latin typeface="+mn-lt"/>
              </a:rPr>
              <a:t>IncludeToken</a:t>
            </a:r>
            <a:r>
              <a:rPr lang="en-US" sz="3200" dirty="0">
                <a:latin typeface="+mn-lt"/>
              </a:rPr>
              <a:t>/Never”&gt;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  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    &lt;</a:t>
            </a:r>
            <a:r>
              <a:rPr lang="en-US" sz="3200" dirty="0" err="1">
                <a:latin typeface="+mn-lt"/>
              </a:rPr>
              <a:t>sp:RequireThumbprintReference</a:t>
            </a:r>
            <a:r>
              <a:rPr lang="en-US" sz="3200" dirty="0">
                <a:latin typeface="+mn-lt"/>
              </a:rPr>
              <a:t>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    &lt;</a:t>
            </a:r>
            <a:r>
              <a:rPr lang="en-US" sz="3200" dirty="0" err="1">
                <a:latin typeface="+mn-lt"/>
              </a:rPr>
              <a:t>sp:RequireDerivedKeys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wsp:Optional</a:t>
            </a:r>
            <a:r>
              <a:rPr lang="en-US" sz="3200" dirty="0">
                <a:latin typeface="+mn-lt"/>
              </a:rPr>
              <a:t>="true"/&gt;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    &lt;sp:WssX509V3Token10/&gt;</a:t>
            </a:r>
          </a:p>
          <a:p>
            <a:pPr marL="0" indent="0">
              <a:buNone/>
            </a:pPr>
            <a:r>
              <a:rPr lang="en-US" sz="3200" dirty="0" smtClean="0">
                <a:latin typeface="+mn-lt"/>
              </a:rPr>
              <a:t>                &lt;/</a:t>
            </a:r>
            <a:r>
              <a:rPr lang="en-US" sz="3200" dirty="0" err="1" smtClean="0">
                <a:latin typeface="+mn-lt"/>
              </a:rPr>
              <a:t>wsp:Policy</a:t>
            </a:r>
            <a:r>
              <a:rPr lang="en-US" sz="3200" dirty="0" smtClean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 smtClean="0">
                <a:latin typeface="+mn-lt"/>
              </a:rPr>
              <a:t>              </a:t>
            </a:r>
            <a:r>
              <a:rPr lang="en-US" sz="3200" dirty="0">
                <a:latin typeface="+mn-lt"/>
              </a:rPr>
              <a:t>&lt;/sp:X509Token&gt;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&lt;/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&lt;/</a:t>
            </a:r>
            <a:r>
              <a:rPr lang="en-US" sz="3200" dirty="0" err="1">
                <a:latin typeface="+mn-lt"/>
              </a:rPr>
              <a:t>sp:ProtectionToken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</a:t>
            </a:r>
            <a:r>
              <a:rPr lang="en-US" sz="3200" dirty="0" err="1">
                <a:latin typeface="+mn-lt"/>
              </a:rPr>
              <a:t>sp:AlgorithmSuite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&lt;sp:Basic256/&gt;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&lt;/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&lt;/</a:t>
            </a:r>
            <a:r>
              <a:rPr lang="en-US" sz="3200" dirty="0" err="1">
                <a:latin typeface="+mn-lt"/>
              </a:rPr>
              <a:t>sp:AlgorithmSuite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</a:t>
            </a:r>
            <a:r>
              <a:rPr lang="en-US" sz="3200" dirty="0" err="1">
                <a:latin typeface="+mn-lt"/>
              </a:rPr>
              <a:t>sp:Layout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  &lt;</a:t>
            </a:r>
            <a:r>
              <a:rPr lang="en-US" sz="3200" dirty="0" err="1">
                <a:latin typeface="+mn-lt"/>
              </a:rPr>
              <a:t>sp:Strict</a:t>
            </a:r>
            <a:r>
              <a:rPr lang="en-US" sz="3200" dirty="0">
                <a:latin typeface="+mn-lt"/>
              </a:rPr>
              <a:t>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  &lt;/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&lt;/</a:t>
            </a:r>
            <a:r>
              <a:rPr lang="en-US" sz="3200" dirty="0" err="1">
                <a:latin typeface="+mn-lt"/>
              </a:rPr>
              <a:t>sp:Layout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</a:t>
            </a:r>
            <a:r>
              <a:rPr lang="en-US" sz="3200" dirty="0" err="1">
                <a:latin typeface="+mn-lt"/>
              </a:rPr>
              <a:t>sp:IncludeTimestamp</a:t>
            </a:r>
            <a:r>
              <a:rPr lang="en-US" sz="3200" dirty="0">
                <a:latin typeface="+mn-lt"/>
              </a:rPr>
              <a:t>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  &lt;</a:t>
            </a:r>
            <a:r>
              <a:rPr lang="en-US" sz="3200" dirty="0" err="1">
                <a:latin typeface="+mn-lt"/>
              </a:rPr>
              <a:t>sp:OnlySignEntireHeadersAndBody</a:t>
            </a:r>
            <a:r>
              <a:rPr lang="en-US" sz="3200" dirty="0">
                <a:latin typeface="+mn-lt"/>
              </a:rPr>
              <a:t>/&gt;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  &lt;/</a:t>
            </a:r>
            <a:r>
              <a:rPr lang="en-US" sz="3200" dirty="0" err="1">
                <a:latin typeface="+mn-lt"/>
              </a:rPr>
              <a:t>wsp:Policy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latin typeface="+mn-lt"/>
              </a:rPr>
              <a:t>      &lt;/</a:t>
            </a:r>
            <a:r>
              <a:rPr lang="en-US" sz="3200" dirty="0" err="1">
                <a:latin typeface="+mn-lt"/>
              </a:rPr>
              <a:t>sp:SymmetricBinding</a:t>
            </a:r>
            <a:r>
              <a:rPr lang="en-US" sz="3200" dirty="0">
                <a:latin typeface="+mn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0712" y="989467"/>
            <a:ext cx="38203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&lt;</a:t>
            </a:r>
            <a:r>
              <a:rPr lang="en-US" sz="800" dirty="0" err="1"/>
              <a:t>sp:SignedSupportingTokens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&lt;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&lt;</a:t>
            </a:r>
            <a:r>
              <a:rPr lang="en-US" sz="800" dirty="0" err="1"/>
              <a:t>sp:SamlToken</a:t>
            </a:r>
            <a:r>
              <a:rPr lang="en-US" sz="800" dirty="0"/>
              <a:t> </a:t>
            </a:r>
            <a:r>
              <a:rPr lang="en-US" sz="800" dirty="0" err="1"/>
              <a:t>sp:IncludeToken</a:t>
            </a:r>
            <a:r>
              <a:rPr lang="en-US" sz="800" dirty="0"/>
              <a:t>= "http://</a:t>
            </a:r>
            <a:r>
              <a:rPr lang="en-US" sz="800" dirty="0" err="1"/>
              <a:t>docs.oasis-open.org</a:t>
            </a:r>
            <a:r>
              <a:rPr lang="en-US" sz="800" dirty="0"/>
              <a:t>/</a:t>
            </a:r>
            <a:r>
              <a:rPr lang="en-US" sz="800" dirty="0" err="1"/>
              <a:t>ws-sx</a:t>
            </a:r>
            <a:r>
              <a:rPr lang="en-US" sz="800" dirty="0"/>
              <a:t>/</a:t>
            </a:r>
            <a:r>
              <a:rPr lang="en-US" sz="800" dirty="0" err="1"/>
              <a:t>ws-securitypolicy</a:t>
            </a:r>
            <a:r>
              <a:rPr lang="en-US" sz="800" dirty="0"/>
              <a:t>/200702/</a:t>
            </a:r>
            <a:r>
              <a:rPr lang="en-US" sz="800" dirty="0" err="1"/>
              <a:t>IncludeToken</a:t>
            </a:r>
            <a:r>
              <a:rPr lang="en-US" sz="800" dirty="0"/>
              <a:t>/</a:t>
            </a:r>
            <a:r>
              <a:rPr lang="en-US" sz="800" dirty="0" err="1"/>
              <a:t>AlwaysToRecipient</a:t>
            </a:r>
            <a:r>
              <a:rPr lang="en-US" sz="800" dirty="0"/>
              <a:t>"&gt;</a:t>
            </a:r>
          </a:p>
          <a:p>
            <a:r>
              <a:rPr lang="en-US" sz="800" dirty="0"/>
              <a:t>            &lt;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&lt;sp:WssSamlV11Token11/&gt;</a:t>
            </a:r>
          </a:p>
          <a:p>
            <a:r>
              <a:rPr lang="en-US" sz="800" dirty="0"/>
              <a:t>            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&lt;/</a:t>
            </a:r>
            <a:r>
              <a:rPr lang="en-US" sz="800" dirty="0" err="1"/>
              <a:t>sp:SamlToken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&lt;/</a:t>
            </a:r>
            <a:r>
              <a:rPr lang="en-US" sz="800" dirty="0" err="1"/>
              <a:t>sp:SignedSupportingTokens</a:t>
            </a:r>
            <a:r>
              <a:rPr lang="en-US" sz="800" dirty="0"/>
              <a:t>&gt;</a:t>
            </a:r>
          </a:p>
          <a:p>
            <a:r>
              <a:rPr lang="en-US" sz="800" dirty="0"/>
              <a:t>      &lt;</a:t>
            </a:r>
            <a:r>
              <a:rPr lang="en-US" sz="800" dirty="0" err="1"/>
              <a:t>sp:EndorsingSupportingTokens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&lt;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&lt;sp:X509Token </a:t>
            </a:r>
            <a:r>
              <a:rPr lang="en-US" sz="800" dirty="0" err="1"/>
              <a:t>sp:IncludeToken</a:t>
            </a:r>
            <a:r>
              <a:rPr lang="en-US" sz="800" dirty="0"/>
              <a:t>=”</a:t>
            </a:r>
            <a:r>
              <a:rPr lang="en-US" sz="800" dirty="0" err="1"/>
              <a:t>AlwaysToRecipient</a:t>
            </a:r>
            <a:r>
              <a:rPr lang="en-US" sz="800" dirty="0"/>
              <a:t>"&gt;</a:t>
            </a:r>
          </a:p>
          <a:p>
            <a:r>
              <a:rPr lang="en-US" sz="800" dirty="0"/>
              <a:t>            &lt;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&lt;sp:WssX509V3Token11/&gt;</a:t>
            </a:r>
          </a:p>
          <a:p>
            <a:r>
              <a:rPr lang="en-US" sz="800" dirty="0"/>
              <a:t>            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&lt;/sp:X509Token&gt;</a:t>
            </a:r>
          </a:p>
          <a:p>
            <a:r>
              <a:rPr lang="en-US" sz="800" dirty="0"/>
              <a:t>        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&lt;/</a:t>
            </a:r>
            <a:r>
              <a:rPr lang="en-US" sz="800" dirty="0" err="1"/>
              <a:t>sp:EndorsingSupportingTokens</a:t>
            </a:r>
            <a:r>
              <a:rPr lang="en-US" sz="800" dirty="0"/>
              <a:t>&gt;</a:t>
            </a:r>
          </a:p>
          <a:p>
            <a:r>
              <a:rPr lang="en-US" sz="800" dirty="0"/>
              <a:t>      &lt;sp:Wss11&gt;</a:t>
            </a:r>
          </a:p>
          <a:p>
            <a:r>
              <a:rPr lang="en-US" sz="800" dirty="0"/>
              <a:t>        &lt;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&lt;</a:t>
            </a:r>
            <a:r>
              <a:rPr lang="en-US" sz="800" dirty="0" err="1"/>
              <a:t>sp:MustSupportRefKeyIdentifier</a:t>
            </a:r>
            <a:r>
              <a:rPr lang="en-US" sz="800" dirty="0"/>
              <a:t>/&gt;</a:t>
            </a:r>
          </a:p>
          <a:p>
            <a:r>
              <a:rPr lang="en-US" sz="800" dirty="0"/>
              <a:t>          &lt;</a:t>
            </a:r>
            <a:r>
              <a:rPr lang="en-US" sz="800" dirty="0" err="1"/>
              <a:t>sp:MustSupportRefIssuerSerial</a:t>
            </a:r>
            <a:r>
              <a:rPr lang="en-US" sz="800" dirty="0"/>
              <a:t>/&gt;</a:t>
            </a:r>
          </a:p>
          <a:p>
            <a:r>
              <a:rPr lang="en-US" sz="800" dirty="0"/>
              <a:t>          &lt;</a:t>
            </a:r>
            <a:r>
              <a:rPr lang="en-US" sz="800" dirty="0" err="1"/>
              <a:t>sp:MustSupportRefThumbprint</a:t>
            </a:r>
            <a:r>
              <a:rPr lang="en-US" sz="800" dirty="0"/>
              <a:t>/&gt;</a:t>
            </a:r>
          </a:p>
          <a:p>
            <a:r>
              <a:rPr lang="en-US" sz="800" dirty="0"/>
              <a:t>          &lt;</a:t>
            </a:r>
            <a:r>
              <a:rPr lang="en-US" sz="800" dirty="0" err="1"/>
              <a:t>sp:MustSupportRefEncryptedKey</a:t>
            </a:r>
            <a:r>
              <a:rPr lang="en-US" sz="800" dirty="0"/>
              <a:t>/&gt;</a:t>
            </a:r>
          </a:p>
          <a:p>
            <a:r>
              <a:rPr lang="en-US" sz="800" dirty="0"/>
              <a:t>        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  <a:p>
            <a:r>
              <a:rPr lang="en-US" sz="800" dirty="0"/>
              <a:t>      &lt;/sp:Wss11&gt;</a:t>
            </a:r>
          </a:p>
          <a:p>
            <a:r>
              <a:rPr lang="en-US" sz="800" dirty="0"/>
              <a:t>    &lt;/</a:t>
            </a:r>
            <a:r>
              <a:rPr lang="en-US" sz="800" dirty="0" err="1"/>
              <a:t>wsp:All</a:t>
            </a:r>
            <a:r>
              <a:rPr lang="en-US" sz="800" dirty="0"/>
              <a:t>&gt;</a:t>
            </a:r>
          </a:p>
          <a:p>
            <a:r>
              <a:rPr lang="en-US" sz="800" dirty="0"/>
              <a:t>  &lt;/</a:t>
            </a:r>
            <a:r>
              <a:rPr lang="en-US" sz="800" dirty="0" err="1"/>
              <a:t>wsp:ExactlyOne</a:t>
            </a:r>
            <a:r>
              <a:rPr lang="en-US" sz="800" dirty="0"/>
              <a:t>&gt;</a:t>
            </a:r>
          </a:p>
          <a:p>
            <a:r>
              <a:rPr lang="en-US" sz="800" dirty="0"/>
              <a:t>&lt;/</a:t>
            </a:r>
            <a:r>
              <a:rPr lang="en-US" sz="800" dirty="0" err="1"/>
              <a:t>wsp:Policy</a:t>
            </a:r>
            <a:r>
              <a:rPr lang="en-US" sz="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376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74020"/>
            <a:ext cx="9144000" cy="353219"/>
          </a:xfrm>
        </p:spPr>
        <p:txBody>
          <a:bodyPr/>
          <a:lstStyle/>
          <a:p>
            <a:r>
              <a:rPr lang="en-US" dirty="0" smtClean="0"/>
              <a:t>And then came 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4381500"/>
            <a:ext cx="514091" cy="51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4445000"/>
            <a:ext cx="519830" cy="5198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40000" y="2984500"/>
            <a:ext cx="4381500" cy="0"/>
          </a:xfrm>
          <a:prstGeom prst="line">
            <a:avLst/>
          </a:prstGeom>
          <a:noFill/>
          <a:ln w="57150" cap="flat" cmpd="sng" algn="ctr">
            <a:solidFill>
              <a:srgbClr val="C8332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397000" y="952501"/>
            <a:ext cx="50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Disrupting how and where information is accessed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429000" y="4064000"/>
            <a:ext cx="3048000" cy="1016000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 i="1">
              <a:latin typeface="Arial" pitchFamily="34" charset="0"/>
            </a:endParaRPr>
          </a:p>
        </p:txBody>
      </p:sp>
      <p:pic>
        <p:nvPicPr>
          <p:cNvPr id="16" name="Picture 15" descr="FlatBlueGear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3873500"/>
            <a:ext cx="381000" cy="381000"/>
          </a:xfrm>
          <a:prstGeom prst="rect">
            <a:avLst/>
          </a:prstGeom>
        </p:spPr>
      </p:pic>
      <p:pic>
        <p:nvPicPr>
          <p:cNvPr id="18" name="Picture 17" descr="FlatBlueGear.jp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794000"/>
            <a:ext cx="381000" cy="381000"/>
          </a:xfrm>
          <a:prstGeom prst="rect">
            <a:avLst/>
          </a:prstGeom>
        </p:spPr>
      </p:pic>
      <p:cxnSp>
        <p:nvCxnSpPr>
          <p:cNvPr id="8" name="Curved Connector 7"/>
          <p:cNvCxnSpPr>
            <a:endCxn id="16" idx="1"/>
          </p:cNvCxnSpPr>
          <p:nvPr/>
        </p:nvCxnSpPr>
        <p:spPr bwMode="auto">
          <a:xfrm rot="5400000" flipH="1" flipV="1">
            <a:off x="4270375" y="3952875"/>
            <a:ext cx="317500" cy="539750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urved Connector 11"/>
          <p:cNvCxnSpPr>
            <a:stCxn id="4" idx="0"/>
            <a:endCxn id="16" idx="2"/>
          </p:cNvCxnSpPr>
          <p:nvPr/>
        </p:nvCxnSpPr>
        <p:spPr bwMode="auto">
          <a:xfrm rot="16200000" flipV="1">
            <a:off x="4828958" y="4315043"/>
            <a:ext cx="190500" cy="69415"/>
          </a:xfrm>
          <a:prstGeom prst="curvedConnector3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urved Connector 18"/>
          <p:cNvCxnSpPr>
            <a:stCxn id="3" idx="0"/>
            <a:endCxn id="16" idx="3"/>
          </p:cNvCxnSpPr>
          <p:nvPr/>
        </p:nvCxnSpPr>
        <p:spPr bwMode="auto">
          <a:xfrm rot="16200000" flipV="1">
            <a:off x="5272023" y="3871977"/>
            <a:ext cx="317500" cy="701546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urved Connector 21"/>
          <p:cNvCxnSpPr>
            <a:stCxn id="16" idx="0"/>
            <a:endCxn id="18" idx="2"/>
          </p:cNvCxnSpPr>
          <p:nvPr/>
        </p:nvCxnSpPr>
        <p:spPr bwMode="auto">
          <a:xfrm rot="16200000" flipV="1">
            <a:off x="4318000" y="3302000"/>
            <a:ext cx="698500" cy="444500"/>
          </a:xfrm>
          <a:prstGeom prst="curvedConnector3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363" y="1558168"/>
            <a:ext cx="914261" cy="91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661583"/>
            <a:ext cx="687917" cy="6879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79500" y="3429001"/>
            <a:ext cx="2159000" cy="152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Mobile and Social Apps don</a:t>
            </a:r>
            <a:r>
              <a:rPr lang="fr-FR" sz="1167" dirty="0">
                <a:solidFill>
                  <a:srgbClr val="FF0000"/>
                </a:solidFill>
                <a:latin typeface="Helvetica Light"/>
                <a:cs typeface="Helvetica Light"/>
              </a:rPr>
              <a:t>’</a:t>
            </a: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t’ understand PKI, WS-Security, etc.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Focus on human readability, developer adoption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0563" y="1750390"/>
            <a:ext cx="586853" cy="5868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056" y="4381500"/>
            <a:ext cx="375924" cy="583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042" y="1733527"/>
            <a:ext cx="632916" cy="632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0" y="158546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 Top 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A1 – Injection</a:t>
            </a:r>
          </a:p>
          <a:p>
            <a:r>
              <a:rPr lang="en-US" dirty="0" smtClean="0"/>
              <a:t>A2 – Broken authentication and session management</a:t>
            </a:r>
          </a:p>
          <a:p>
            <a:r>
              <a:rPr lang="en-US" dirty="0" smtClean="0"/>
              <a:t>A3 – Cross-site scripting (XSS)</a:t>
            </a:r>
          </a:p>
          <a:p>
            <a:r>
              <a:rPr lang="en-US" dirty="0" smtClean="0"/>
              <a:t>A4 – Insecure direct object references</a:t>
            </a:r>
          </a:p>
          <a:p>
            <a:r>
              <a:rPr lang="en-US" dirty="0" smtClean="0"/>
              <a:t>A5 – Security misconfiguration</a:t>
            </a:r>
          </a:p>
          <a:p>
            <a:r>
              <a:rPr lang="en-US" dirty="0" smtClean="0"/>
              <a:t>A6 – Sensitive data exposure</a:t>
            </a:r>
          </a:p>
          <a:p>
            <a:r>
              <a:rPr lang="en-US" dirty="0" smtClean="0"/>
              <a:t>A7 – Missing function-level access control</a:t>
            </a:r>
          </a:p>
          <a:p>
            <a:r>
              <a:rPr lang="en-US" dirty="0" smtClean="0"/>
              <a:t>A8 – Cross-site request forgery (CSRF)</a:t>
            </a:r>
          </a:p>
          <a:p>
            <a:r>
              <a:rPr lang="en-US" dirty="0" smtClean="0"/>
              <a:t>A9 – Using components with known </a:t>
            </a:r>
            <a:r>
              <a:rPr lang="en-US" dirty="0" err="1" smtClean="0"/>
              <a:t>vulnerabilitites</a:t>
            </a:r>
            <a:endParaRPr lang="en-US" dirty="0" smtClean="0"/>
          </a:p>
          <a:p>
            <a:r>
              <a:rPr lang="en-US" dirty="0" smtClean="0"/>
              <a:t>A10 – </a:t>
            </a:r>
            <a:r>
              <a:rPr lang="en-US" dirty="0" err="1" smtClean="0"/>
              <a:t>Unvalidated</a:t>
            </a:r>
            <a:r>
              <a:rPr lang="en-US" dirty="0" smtClean="0"/>
              <a:t> redirects and forwards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87" y="299273"/>
            <a:ext cx="8751167" cy="493721"/>
          </a:xfrm>
        </p:spPr>
        <p:txBody>
          <a:bodyPr/>
          <a:lstStyle/>
          <a:p>
            <a:r>
              <a:rPr lang="en-US" dirty="0" smtClean="0"/>
              <a:t>PCI 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373" y="1693472"/>
            <a:ext cx="8229600" cy="377163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APIs are now part of e-commerce</a:t>
            </a:r>
          </a:p>
          <a:p>
            <a:endParaRPr lang="en-US" sz="2800" dirty="0"/>
          </a:p>
          <a:p>
            <a:r>
              <a:rPr lang="en-US" sz="2800" dirty="0" smtClean="0"/>
              <a:t>Card payments pass through API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</a:t>
            </a:r>
            <a:r>
              <a:rPr lang="en-US" sz="2800" dirty="0" smtClean="0"/>
              <a:t>he infrastructure underlying the API?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866" y="2582335"/>
            <a:ext cx="1052891" cy="668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49610"/>
            <a:ext cx="9144000" cy="353219"/>
          </a:xfrm>
        </p:spPr>
        <p:txBody>
          <a:bodyPr/>
          <a:lstStyle/>
          <a:p>
            <a:r>
              <a:rPr lang="en-US" dirty="0" smtClean="0"/>
              <a:t>Securing APIs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730500"/>
            <a:ext cx="431800" cy="359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91400" y="2286000"/>
            <a:ext cx="990600" cy="825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</p:cNvCxnSpPr>
          <p:nvPr/>
        </p:nvCxnSpPr>
        <p:spPr bwMode="auto">
          <a:xfrm>
            <a:off x="1193800" y="2910417"/>
            <a:ext cx="939800" cy="1058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572000" y="2159000"/>
            <a:ext cx="914400" cy="76200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609600" y="1397000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13335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Authentication &amp; Authorization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524000" y="3713609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>
                <a:solidFill>
                  <a:schemeClr val="bg1"/>
                </a:solidFill>
                <a:latin typeface="Helvetica Light"/>
                <a:cs typeface="Helvetica Light"/>
              </a:rPr>
              <a:t>2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81200" y="374401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App Key Validation/</a:t>
            </a:r>
          </a:p>
          <a:p>
            <a:r>
              <a:rPr lang="en-US" sz="1400" i="0" dirty="0" smtClean="0">
                <a:latin typeface="Helvetica Light"/>
                <a:cs typeface="Helvetica Light"/>
              </a:rPr>
              <a:t>Licensing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2209800" y="2222500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3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22225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Message Security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4038600" y="4275386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 smtClean="0">
                <a:solidFill>
                  <a:schemeClr val="bg1"/>
                </a:solidFill>
                <a:latin typeface="Helvetica Light"/>
                <a:cs typeface="Helvetica Light"/>
              </a:rPr>
              <a:t>4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0" y="431552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Threat Protection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5638800" y="2159000"/>
            <a:ext cx="1295400" cy="69850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Oval 27"/>
          <p:cNvSpPr/>
          <p:nvPr/>
        </p:nvSpPr>
        <p:spPr bwMode="auto">
          <a:xfrm>
            <a:off x="5562600" y="782886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>
                <a:solidFill>
                  <a:schemeClr val="bg1"/>
                </a:solidFill>
                <a:latin typeface="Helvetica Light"/>
                <a:cs typeface="Helvetica Light"/>
              </a:rPr>
              <a:t>5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823019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Content Filtering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572000"/>
            <a:ext cx="990600" cy="825500"/>
          </a:xfrm>
          <a:prstGeom prst="rect">
            <a:avLst/>
          </a:prstGeom>
        </p:spPr>
      </p:pic>
      <p:pic>
        <p:nvPicPr>
          <p:cNvPr id="10" name="Picture 9" descr="FlatBlueGear.jp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2730500"/>
            <a:ext cx="457200" cy="3810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 bwMode="auto">
          <a:xfrm>
            <a:off x="2819400" y="2921000"/>
            <a:ext cx="939800" cy="10583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7" name="Oval 26"/>
          <p:cNvSpPr/>
          <p:nvPr/>
        </p:nvSpPr>
        <p:spPr bwMode="auto">
          <a:xfrm>
            <a:off x="6629400" y="1206500"/>
            <a:ext cx="381000" cy="317500"/>
          </a:xfrm>
          <a:prstGeom prst="ellipse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0" dirty="0">
                <a:solidFill>
                  <a:schemeClr val="bg1"/>
                </a:solidFill>
                <a:latin typeface="Helvetica Light"/>
                <a:cs typeface="Helvetica Light"/>
              </a:rPr>
              <a:t>6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6600" y="1246634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Rate Limiting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086600" y="2095500"/>
            <a:ext cx="0" cy="2857500"/>
          </a:xfrm>
          <a:prstGeom prst="line">
            <a:avLst/>
          </a:prstGeom>
          <a:noFill/>
          <a:ln w="57150" cap="flat" cmpd="sng" algn="ctr">
            <a:solidFill>
              <a:srgbClr val="C8332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724400" y="2921000"/>
            <a:ext cx="2133600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1" y="3302000"/>
            <a:ext cx="616909" cy="5140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4191000"/>
            <a:ext cx="623796" cy="5198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4254500"/>
            <a:ext cx="431800" cy="3598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4381500"/>
            <a:ext cx="431800" cy="3598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4508500"/>
            <a:ext cx="431800" cy="35983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47800" y="48895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Developers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301" y="1053763"/>
            <a:ext cx="1173798" cy="10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Authentication/Authorization/SSO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449" y="1837894"/>
            <a:ext cx="669727" cy="555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37" y="2801937"/>
            <a:ext cx="757687" cy="49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137" y="3619500"/>
            <a:ext cx="6858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F75B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78000"/>
            <a:ext cx="1066800" cy="889000"/>
          </a:xfrm>
          <a:prstGeom prst="rect">
            <a:avLst/>
          </a:prstGeom>
        </p:spPr>
      </p:pic>
      <p:pic>
        <p:nvPicPr>
          <p:cNvPr id="11" name="Picture 10" descr="FlatBlueGea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882" y="2543705"/>
            <a:ext cx="743039" cy="703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984" y="2519703"/>
            <a:ext cx="818709" cy="86179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981200" y="1968500"/>
            <a:ext cx="0" cy="2159000"/>
          </a:xfrm>
          <a:prstGeom prst="line">
            <a:avLst/>
          </a:prstGeom>
          <a:noFill/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4572000" y="1968500"/>
            <a:ext cx="0" cy="2159000"/>
          </a:xfrm>
          <a:prstGeom prst="line">
            <a:avLst/>
          </a:prstGeom>
          <a:noFill/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629400" y="1968500"/>
            <a:ext cx="0" cy="2159000"/>
          </a:xfrm>
          <a:prstGeom prst="line">
            <a:avLst/>
          </a:prstGeom>
          <a:noFill/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" y="3365500"/>
            <a:ext cx="990600" cy="82550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002113" y="2667000"/>
            <a:ext cx="1066800" cy="4445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172200" y="2667000"/>
            <a:ext cx="1066800" cy="4445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825501"/>
            <a:ext cx="6629400" cy="646331"/>
          </a:xfrm>
          <a:prstGeom prst="rect">
            <a:avLst/>
          </a:prstGeom>
          <a:noFill/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Control and restrict access to your APIs</a:t>
            </a:r>
          </a:p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Make it easy yet secure</a:t>
            </a:r>
            <a:endParaRPr lang="en-US" i="0" dirty="0">
              <a:solidFill>
                <a:srgbClr val="0F75BC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7415740" y="3489603"/>
            <a:ext cx="356660" cy="415935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8073406" y="3489603"/>
            <a:ext cx="3795" cy="447432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305801" y="3489604"/>
            <a:ext cx="387473" cy="428534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1846" y="3994349"/>
            <a:ext cx="852407" cy="254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353" y="4392060"/>
            <a:ext cx="322148" cy="2010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7353" y="4074560"/>
            <a:ext cx="939800" cy="1590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153" y="4328560"/>
            <a:ext cx="838200" cy="3118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415" y="1661583"/>
            <a:ext cx="423146" cy="3526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793" y="1661583"/>
            <a:ext cx="423146" cy="3526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373" y="1661584"/>
            <a:ext cx="430705" cy="358921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 bwMode="auto">
          <a:xfrm flipH="1" flipV="1">
            <a:off x="7294790" y="2097653"/>
            <a:ext cx="430884" cy="390553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8339197" y="2097652"/>
            <a:ext cx="354077" cy="404167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8060713" y="2085054"/>
            <a:ext cx="12693" cy="373686"/>
          </a:xfrm>
          <a:prstGeom prst="straightConnector1">
            <a:avLst/>
          </a:prstGeom>
          <a:noFill/>
          <a:ln w="28575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ight Arrow 12"/>
          <p:cNvSpPr/>
          <p:nvPr/>
        </p:nvSpPr>
        <p:spPr bwMode="auto">
          <a:xfrm>
            <a:off x="1449948" y="2730500"/>
            <a:ext cx="1066800" cy="44450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49610"/>
            <a:ext cx="9144000" cy="353219"/>
          </a:xfrm>
        </p:spPr>
        <p:txBody>
          <a:bodyPr/>
          <a:lstStyle/>
          <a:p>
            <a:r>
              <a:rPr lang="en-US" dirty="0" smtClean="0"/>
              <a:t>Understanding OAuth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F75B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302000"/>
            <a:ext cx="762000" cy="63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952501"/>
            <a:ext cx="5791200" cy="646331"/>
          </a:xfrm>
          <a:prstGeom prst="rect">
            <a:avLst/>
          </a:prstGeom>
          <a:noFill/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OAuth lets a person delegate constrained access from one app to another</a:t>
            </a:r>
            <a:endParaRPr lang="en-US" i="0" dirty="0">
              <a:solidFill>
                <a:srgbClr val="0F75BC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905000"/>
            <a:ext cx="1054100" cy="878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1" y="3619500"/>
            <a:ext cx="616909" cy="514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3683000"/>
            <a:ext cx="623796" cy="519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553200" y="3365500"/>
            <a:ext cx="1828800" cy="1333500"/>
          </a:xfrm>
          <a:prstGeom prst="rect">
            <a:avLst/>
          </a:prstGeom>
          <a:noFill/>
          <a:ln w="9525" cap="flat" cmpd="sng" algn="ctr">
            <a:solidFill>
              <a:srgbClr val="0F75B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905000" y="2540000"/>
            <a:ext cx="1905000" cy="95250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953000" y="2540000"/>
            <a:ext cx="1600200" cy="127000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981200" y="3873500"/>
            <a:ext cx="4343400" cy="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990600" y="4064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 smtClean="0">
                <a:latin typeface="Helvetica Light"/>
                <a:cs typeface="Helvetica Light"/>
              </a:rPr>
              <a:t>User</a:t>
            </a:r>
            <a:endParaRPr lang="en-US" i="0" dirty="0">
              <a:latin typeface="Helvetica Light"/>
              <a:cs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279400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 smtClean="0">
                <a:latin typeface="Helvetica Light"/>
                <a:cs typeface="Helvetica Light"/>
              </a:rPr>
              <a:t>Resource Owner</a:t>
            </a:r>
            <a:endParaRPr lang="en-US" i="0" dirty="0">
              <a:latin typeface="Helvetica Light"/>
              <a:cs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171450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 smtClean="0">
                <a:latin typeface="Helvetica Light"/>
                <a:cs typeface="Helvetica Light"/>
              </a:rPr>
              <a:t>Client App</a:t>
            </a:r>
            <a:endParaRPr lang="en-US" i="0" dirty="0">
              <a:latin typeface="Helvetica Light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9000" y="273050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 smtClean="0">
                <a:latin typeface="Helvetica Light"/>
                <a:cs typeface="Helvetica Light"/>
              </a:rPr>
              <a:t>Resource Server</a:t>
            </a:r>
            <a:endParaRPr lang="en-US" i="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35542"/>
            <a:ext cx="9144000" cy="353219"/>
          </a:xfrm>
        </p:spPr>
        <p:txBody>
          <a:bodyPr/>
          <a:lstStyle/>
          <a:p>
            <a:r>
              <a:rPr lang="en-US" dirty="0" smtClean="0"/>
              <a:t>OAuth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0584"/>
            <a:ext cx="9144000" cy="3141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825500"/>
            <a:ext cx="6171545" cy="4538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5167"/>
            <a:ext cx="9144000" cy="26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 Extend your Digital Ecosystems</a:t>
            </a:r>
            <a:endParaRPr lang="en-US" dirty="0"/>
          </a:p>
        </p:txBody>
      </p:sp>
      <p:pic>
        <p:nvPicPr>
          <p:cNvPr id="3" name="Picture 2" descr="API-spoke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6" y="1042630"/>
            <a:ext cx="6228287" cy="37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63678"/>
            <a:ext cx="9144000" cy="353219"/>
          </a:xfrm>
        </p:spPr>
        <p:txBody>
          <a:bodyPr/>
          <a:lstStyle/>
          <a:p>
            <a:r>
              <a:rPr lang="en-US" dirty="0" smtClean="0"/>
              <a:t>OAuth – You need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1714500"/>
            <a:ext cx="5562600" cy="3693319"/>
          </a:xfrm>
          <a:prstGeom prst="rect">
            <a:avLst/>
          </a:prstGeom>
          <a:noFill/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OAuth Clients</a:t>
            </a:r>
          </a:p>
          <a:p>
            <a:pPr marL="742950" lvl="1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Provisioning</a:t>
            </a:r>
          </a:p>
          <a:p>
            <a:pPr marL="742950" lvl="1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Approval Flow</a:t>
            </a: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OAuth Server</a:t>
            </a:r>
          </a:p>
          <a:p>
            <a:pPr marL="742950" lvl="1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Identity Integration</a:t>
            </a:r>
          </a:p>
          <a:p>
            <a:pPr marL="742950" lvl="1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Token Validation</a:t>
            </a:r>
          </a:p>
          <a:p>
            <a:pPr marL="742950" lvl="1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Token Issue/refresh</a:t>
            </a:r>
            <a:endParaRPr lang="en-US" i="0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Token Mediation (SAML, LDAP </a:t>
            </a:r>
            <a:r>
              <a:rPr lang="en-US" i="0" dirty="0" err="1" smtClean="0">
                <a:latin typeface="Helvetica Light"/>
                <a:cs typeface="Helvetica Light"/>
              </a:rPr>
              <a:t>etc</a:t>
            </a:r>
            <a:r>
              <a:rPr lang="en-US" i="0" dirty="0" smtClean="0">
                <a:latin typeface="Helvetica Light"/>
                <a:cs typeface="Helvetica Light"/>
              </a:rPr>
              <a:t>)</a:t>
            </a:r>
            <a:endParaRPr lang="en-US" i="0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i="0" dirty="0" err="1" smtClean="0">
                <a:latin typeface="Helvetica Light"/>
                <a:cs typeface="Helvetica Light"/>
              </a:rPr>
              <a:t>QoS</a:t>
            </a:r>
            <a:r>
              <a:rPr lang="en-US" i="0" dirty="0" smtClean="0">
                <a:latin typeface="Helvetica Light"/>
                <a:cs typeface="Helvetica Light"/>
              </a:rPr>
              <a:t>, Monitoring</a:t>
            </a: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Policy Management</a:t>
            </a: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API </a:t>
            </a:r>
            <a:r>
              <a:rPr lang="en-US" i="0" dirty="0" err="1" smtClean="0">
                <a:latin typeface="Helvetica Light"/>
                <a:cs typeface="Helvetica Light"/>
              </a:rPr>
              <a:t>Proxying</a:t>
            </a:r>
            <a:endParaRPr lang="en-US" i="0" dirty="0" smtClean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Reporting</a:t>
            </a:r>
          </a:p>
          <a:p>
            <a:pPr marL="285750" indent="-285750">
              <a:buFont typeface="Arial"/>
              <a:buChar char="•"/>
            </a:pPr>
            <a:r>
              <a:rPr lang="en-US" i="0" dirty="0" smtClean="0">
                <a:latin typeface="Helvetica Light"/>
                <a:cs typeface="Helvetica Light"/>
              </a:rPr>
              <a:t>Analytics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952500"/>
            <a:ext cx="3129366" cy="380354"/>
          </a:xfrm>
          <a:prstGeom prst="rect">
            <a:avLst/>
          </a:prstGeom>
          <a:noFill/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r>
              <a:rPr lang="en-US" i="0" dirty="0" err="1" smtClean="0">
                <a:solidFill>
                  <a:srgbClr val="0F75BC"/>
                </a:solidFill>
                <a:latin typeface="Helvetica Light"/>
                <a:cs typeface="Helvetica Light"/>
              </a:rPr>
              <a:t>OAuth</a:t>
            </a:r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 has become complex</a:t>
            </a:r>
            <a:endParaRPr lang="en-US" i="0" dirty="0">
              <a:solidFill>
                <a:srgbClr val="0F75BC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15" y="398589"/>
            <a:ext cx="8229600" cy="406135"/>
          </a:xfrm>
        </p:spPr>
        <p:txBody>
          <a:bodyPr/>
          <a:lstStyle/>
          <a:p>
            <a:r>
              <a:rPr lang="en-US" dirty="0" smtClean="0"/>
              <a:t>Licensing</a:t>
            </a:r>
            <a:endParaRPr lang="en-US" dirty="0"/>
          </a:p>
        </p:txBody>
      </p:sp>
      <p:pic>
        <p:nvPicPr>
          <p:cNvPr id="4" name="Picture 3" descr="0f75bc-75x75px_Licens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2667000"/>
            <a:ext cx="11430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540000"/>
            <a:ext cx="2286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67000"/>
            <a:ext cx="1130300" cy="941917"/>
          </a:xfrm>
          <a:prstGeom prst="rect">
            <a:avLst/>
          </a:prstGeom>
        </p:spPr>
      </p:pic>
      <p:pic>
        <p:nvPicPr>
          <p:cNvPr id="10" name="Picture 9" descr="FlatBlueGear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2476500"/>
            <a:ext cx="13716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1752600" y="3111500"/>
            <a:ext cx="685800" cy="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733800" y="3111500"/>
            <a:ext cx="685800" cy="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705600" y="3111500"/>
            <a:ext cx="685800" cy="0"/>
          </a:xfrm>
          <a:prstGeom prst="straightConnector1">
            <a:avLst/>
          </a:prstGeom>
          <a:noFill/>
          <a:ln w="38100" cap="flat" cmpd="sng" algn="ctr">
            <a:solidFill>
              <a:srgbClr val="0F75B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09600" y="1048891"/>
            <a:ext cx="6629400" cy="646331"/>
          </a:xfrm>
          <a:prstGeom prst="rect">
            <a:avLst/>
          </a:prstGeom>
          <a:solidFill>
            <a:srgbClr val="FFFFFF"/>
          </a:solidFill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Package your APIs in different ways</a:t>
            </a:r>
          </a:p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Use API keys to restrict what the App can access</a:t>
            </a:r>
            <a:endParaRPr lang="en-US" i="0" dirty="0">
              <a:solidFill>
                <a:srgbClr val="0F75BC"/>
              </a:solidFill>
              <a:latin typeface="Helvetica Light"/>
              <a:cs typeface="Helvetica Ligh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80550" y="4064000"/>
            <a:ext cx="3891450" cy="1079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sz="1400" i="0" kern="0" dirty="0" smtClean="0">
                <a:latin typeface="Helvetica Light"/>
                <a:cs typeface="Helvetica Light"/>
              </a:rPr>
              <a:t>The licenses control:</a:t>
            </a:r>
          </a:p>
          <a:p>
            <a:pPr lvl="1" defTabSz="914400"/>
            <a:r>
              <a:rPr lang="en-US" sz="1200" i="0" kern="0" dirty="0" smtClean="0">
                <a:latin typeface="Helvetica Light"/>
                <a:cs typeface="Helvetica Light"/>
              </a:rPr>
              <a:t>OAuth Authorization Scopes</a:t>
            </a:r>
          </a:p>
          <a:p>
            <a:pPr lvl="1" defTabSz="914400"/>
            <a:r>
              <a:rPr lang="en-US" sz="1200" i="0" kern="0" dirty="0" smtClean="0">
                <a:latin typeface="Helvetica Light"/>
                <a:cs typeface="Helvetica Light"/>
              </a:rPr>
              <a:t>Document visibility</a:t>
            </a:r>
          </a:p>
          <a:p>
            <a:pPr lvl="1" defTabSz="914400"/>
            <a:r>
              <a:rPr lang="en-US" sz="1200" i="0" kern="0" dirty="0" smtClean="0">
                <a:latin typeface="Helvetica Light"/>
                <a:cs typeface="Helvetica Light"/>
              </a:rPr>
              <a:t>Quota policies</a:t>
            </a:r>
            <a:endParaRPr lang="en-US" sz="1200" i="0" kern="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6427" y="449610"/>
            <a:ext cx="9144000" cy="353219"/>
          </a:xfrm>
        </p:spPr>
        <p:txBody>
          <a:bodyPr/>
          <a:lstStyle/>
          <a:p>
            <a:r>
              <a:rPr lang="en-US" dirty="0" smtClean="0"/>
              <a:t>Message and Parameter Security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1905000" y="952500"/>
            <a:ext cx="990600" cy="2476500"/>
          </a:xfrm>
          <a:prstGeom prst="rect">
            <a:avLst/>
          </a:prstGeom>
          <a:noFill/>
          <a:ln w="9525" cap="flat" cmpd="sng" algn="ctr">
            <a:solidFill>
              <a:srgbClr val="0F75B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4" name="Picture 23" descr="FlatBlueGe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588" y="1961657"/>
            <a:ext cx="465412" cy="3878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2" y="1968501"/>
            <a:ext cx="376793" cy="3139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730500"/>
            <a:ext cx="381000" cy="317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984" y="1189486"/>
            <a:ext cx="477617" cy="39801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 bwMode="auto">
          <a:xfrm>
            <a:off x="5257800" y="215900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3200400" y="215900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1" y="2667000"/>
            <a:ext cx="605035" cy="5041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301" y="1968501"/>
            <a:ext cx="550738" cy="4589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383" y="1270000"/>
            <a:ext cx="457655" cy="38137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400800" y="952500"/>
            <a:ext cx="990600" cy="2476500"/>
          </a:xfrm>
          <a:prstGeom prst="rect">
            <a:avLst/>
          </a:prstGeom>
          <a:noFill/>
          <a:ln w="9525" cap="flat" cmpd="sng" algn="ctr">
            <a:solidFill>
              <a:srgbClr val="0F75B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3638947"/>
            <a:ext cx="6934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Helvetica Light"/>
                <a:cs typeface="Helvetica Light"/>
              </a:rPr>
              <a:t>HTTP Parameter</a:t>
            </a:r>
          </a:p>
          <a:p>
            <a:pPr marL="285750" indent="-285750">
              <a:buFont typeface="Arial"/>
              <a:buChar char="•"/>
            </a:pPr>
            <a:r>
              <a:rPr lang="en-US" sz="1400" i="0" dirty="0">
                <a:latin typeface="Helvetica Light"/>
                <a:cs typeface="Helvetica Light"/>
                <a:hlinkClick r:id="rId9"/>
              </a:rPr>
              <a:t>http://</a:t>
            </a:r>
            <a:r>
              <a:rPr lang="en-US" sz="1400" i="0" dirty="0" smtClean="0">
                <a:latin typeface="Helvetica Light"/>
                <a:cs typeface="Helvetica Light"/>
                <a:hlinkClick r:id="rId9"/>
              </a:rPr>
              <a:t>apis.foo.com</a:t>
            </a:r>
            <a:r>
              <a:rPr lang="en-US" sz="1400" i="0" dirty="0">
                <a:latin typeface="Helvetica Light"/>
                <a:cs typeface="Helvetica Light"/>
                <a:hlinkClick r:id="rId9"/>
              </a:rPr>
              <a:t>/resources</a:t>
            </a:r>
            <a:r>
              <a:rPr lang="en-US" sz="1400" i="0" dirty="0" smtClean="0">
                <a:latin typeface="Helvetica Light"/>
                <a:cs typeface="Helvetica Light"/>
                <a:hlinkClick r:id="rId9"/>
              </a:rPr>
              <a:t>/sample/</a:t>
            </a:r>
            <a:r>
              <a:rPr lang="en-US" sz="1400" i="0" dirty="0">
                <a:latin typeface="Helvetica Light"/>
                <a:cs typeface="Helvetica Light"/>
                <a:hlinkClick r:id="rId9"/>
              </a:rPr>
              <a:t>foo?app_id=myid&amp;app_key=</a:t>
            </a:r>
            <a:r>
              <a:rPr lang="en-US" sz="1400" i="0" dirty="0" smtClean="0">
                <a:latin typeface="Helvetica Light"/>
                <a:cs typeface="Helvetica Light"/>
                <a:hlinkClick r:id="rId9"/>
              </a:rPr>
              <a:t>mykey</a:t>
            </a:r>
            <a:endParaRPr lang="en-US" sz="1400" i="0" dirty="0" smtClean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i="0" dirty="0" smtClean="0">
                <a:latin typeface="Helvetica Light"/>
                <a:cs typeface="Helvetica Light"/>
              </a:rPr>
              <a:t>Protect API Keys with HMAC – Hash-based Message Authentication Code</a:t>
            </a:r>
          </a:p>
          <a:p>
            <a:endParaRPr lang="en-US" sz="1400" i="0" dirty="0" smtClean="0">
              <a:latin typeface="Helvetica Light"/>
              <a:cs typeface="Helvetica Light"/>
            </a:endParaRPr>
          </a:p>
          <a:p>
            <a:r>
              <a:rPr lang="en-US" sz="1400" i="0" dirty="0" smtClean="0">
                <a:latin typeface="Helvetica Light"/>
                <a:cs typeface="Helvetica Light"/>
              </a:rPr>
              <a:t>Message Security</a:t>
            </a:r>
          </a:p>
          <a:p>
            <a:pPr marL="285750" indent="-285750">
              <a:buFont typeface="Arial"/>
              <a:buChar char="•"/>
            </a:pPr>
            <a:r>
              <a:rPr lang="en-US" sz="1400" i="0" dirty="0" smtClean="0">
                <a:latin typeface="Helvetica Light"/>
                <a:cs typeface="Helvetica Light"/>
              </a:rPr>
              <a:t>Implement HTTPS</a:t>
            </a:r>
            <a:endParaRPr lang="en-US" sz="1400" i="0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i="0" dirty="0" smtClean="0">
                <a:latin typeface="Helvetica Light"/>
                <a:cs typeface="Helvetica Light"/>
              </a:rPr>
              <a:t>JWS/JWE, XML Encryption &amp; Signature</a:t>
            </a:r>
            <a:endParaRPr lang="en-US" sz="1400" i="0" dirty="0">
              <a:latin typeface="Helvetica Light"/>
              <a:cs typeface="Helvetica Ligh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587500"/>
            <a:ext cx="482600" cy="4021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1587500"/>
            <a:ext cx="482600" cy="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2"/>
            <a:ext cx="4191000" cy="4327261"/>
          </a:xfrm>
        </p:spPr>
        <p:txBody>
          <a:bodyPr/>
          <a:lstStyle/>
          <a:p>
            <a:r>
              <a:rPr lang="en-US" sz="1800" dirty="0" smtClean="0">
                <a:latin typeface="Helvetica Light"/>
                <a:cs typeface="Helvetica Light"/>
              </a:rPr>
              <a:t>Denial of Service</a:t>
            </a:r>
          </a:p>
          <a:p>
            <a:r>
              <a:rPr lang="en-US" sz="1800" dirty="0" smtClean="0">
                <a:latin typeface="Helvetica Light"/>
                <a:cs typeface="Helvetica Light"/>
              </a:rPr>
              <a:t>Injection Attacks</a:t>
            </a:r>
          </a:p>
          <a:p>
            <a:pPr lvl="1"/>
            <a:r>
              <a:rPr lang="en-US" dirty="0">
                <a:latin typeface="Helvetica Light"/>
                <a:cs typeface="Helvetica Light"/>
              </a:rPr>
              <a:t>Detect and prevent SQL, JavaScript or </a:t>
            </a:r>
            <a:r>
              <a:rPr lang="en-US" dirty="0" err="1">
                <a:latin typeface="Helvetica Light"/>
                <a:cs typeface="Helvetica Light"/>
              </a:rPr>
              <a:t>XPath</a:t>
            </a:r>
            <a:r>
              <a:rPr lang="en-US" dirty="0">
                <a:latin typeface="Helvetica Light"/>
                <a:cs typeface="Helvetica Light"/>
              </a:rPr>
              <a:t>/XQuery injection attacks </a:t>
            </a:r>
            <a:endParaRPr lang="en-US" dirty="0" smtClean="0">
              <a:latin typeface="Helvetica Light"/>
              <a:cs typeface="Helvetica Light"/>
            </a:endParaRPr>
          </a:p>
          <a:p>
            <a:r>
              <a:rPr lang="en-US" sz="1800" dirty="0" smtClean="0">
                <a:latin typeface="Helvetica Light"/>
                <a:cs typeface="Helvetica Light"/>
              </a:rPr>
              <a:t>Cross Site Scripting</a:t>
            </a:r>
          </a:p>
          <a:p>
            <a:r>
              <a:rPr lang="en-US" sz="1800" dirty="0">
                <a:latin typeface="Helvetica Light"/>
                <a:cs typeface="Helvetica Light"/>
              </a:rPr>
              <a:t>Network address and range blacklists/whitelists </a:t>
            </a:r>
            <a:endParaRPr lang="en-US" sz="1800" dirty="0" smtClean="0">
              <a:latin typeface="Helvetica Light"/>
              <a:cs typeface="Helvetica Light"/>
            </a:endParaRPr>
          </a:p>
          <a:p>
            <a:r>
              <a:rPr lang="en-US" sz="1800" dirty="0" smtClean="0">
                <a:latin typeface="Helvetica Light"/>
                <a:cs typeface="Helvetica Light"/>
              </a:rPr>
              <a:t>HTTP Parameter Stuffing</a:t>
            </a:r>
            <a:endParaRPr lang="en-US" sz="1800" dirty="0">
              <a:latin typeface="Helvetica Light"/>
              <a:cs typeface="Helvetica Light"/>
            </a:endParaRPr>
          </a:p>
          <a:p>
            <a:endParaRPr lang="en-US" sz="1800" dirty="0" smtClean="0">
              <a:latin typeface="Helvetica Light"/>
              <a:cs typeface="Helvetica Light"/>
            </a:endParaRPr>
          </a:p>
          <a:p>
            <a:endParaRPr lang="en-US" sz="1800" dirty="0" smtClean="0">
              <a:latin typeface="Helvetica Light"/>
              <a:cs typeface="Helvetica Light"/>
            </a:endParaRPr>
          </a:p>
          <a:p>
            <a:pPr marL="0" indent="0">
              <a:buNone/>
            </a:pPr>
            <a:endParaRPr lang="en-US" sz="1800" dirty="0">
              <a:latin typeface="Helvetica Light"/>
              <a:cs typeface="Helvetica Light"/>
            </a:endParaRPr>
          </a:p>
          <a:p>
            <a:endParaRPr lang="en-US" sz="1800" dirty="0" smtClean="0">
              <a:latin typeface="Helvetica Light"/>
              <a:cs typeface="Helvetica Light"/>
            </a:endParaRPr>
          </a:p>
        </p:txBody>
      </p:sp>
      <p:pic>
        <p:nvPicPr>
          <p:cNvPr id="1026" name="Picture 2" descr="C:\workspaces\zuma\com.soa.atmosphere.content\userdocs\home\landing\images\protection-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898" y="1151415"/>
            <a:ext cx="1818703" cy="15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2664037"/>
            <a:ext cx="2413000" cy="20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Threats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79500"/>
            <a:ext cx="3733800" cy="411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0" baseline="30000" dirty="0" smtClean="0">
                <a:latin typeface="Helvetica Light"/>
                <a:cs typeface="Helvetica Light"/>
              </a:rPr>
              <a:t>Provide </a:t>
            </a:r>
            <a:r>
              <a:rPr lang="en-US" sz="2800" i="0" baseline="30000" dirty="0">
                <a:latin typeface="Helvetica Light"/>
                <a:cs typeface="Helvetica Light"/>
              </a:rPr>
              <a:t>a content firewall, protecting against malicious </a:t>
            </a:r>
            <a:r>
              <a:rPr lang="en-US" sz="2800" i="0" baseline="30000" dirty="0" smtClean="0">
                <a:latin typeface="Helvetica Light"/>
                <a:cs typeface="Helvetica Light"/>
              </a:rPr>
              <a:t>content</a:t>
            </a:r>
            <a:endParaRPr lang="en-US" sz="2400" i="0" baseline="30000" dirty="0">
              <a:latin typeface="Helvetica Light"/>
              <a:cs typeface="Helvetica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i="0" baseline="30000" dirty="0" smtClean="0">
                <a:latin typeface="Helvetica Light"/>
                <a:cs typeface="Helvetica Light"/>
              </a:rPr>
              <a:t>Validate </a:t>
            </a:r>
            <a:r>
              <a:rPr lang="en-US" sz="2400" i="0" baseline="30000" dirty="0">
                <a:latin typeface="Helvetica Light"/>
                <a:cs typeface="Helvetica Light"/>
              </a:rPr>
              <a:t>message content including message headers, form and query parameters, XML and JSON data structures. </a:t>
            </a:r>
            <a:endParaRPr lang="en-US" sz="2400" i="0" baseline="30000" dirty="0" smtClean="0">
              <a:latin typeface="Helvetica Light"/>
              <a:cs typeface="Helvetica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i="0" baseline="30000" dirty="0" smtClean="0">
                <a:latin typeface="Helvetica Light"/>
                <a:cs typeface="Helvetica Light"/>
              </a:rPr>
              <a:t>Policies </a:t>
            </a:r>
            <a:r>
              <a:rPr lang="en-US" sz="2400" i="0" baseline="30000" dirty="0">
                <a:latin typeface="Helvetica Light"/>
                <a:cs typeface="Helvetica Light"/>
              </a:rPr>
              <a:t>for XML and JSON </a:t>
            </a:r>
            <a:r>
              <a:rPr lang="en-US" sz="2400" i="0" baseline="30000" dirty="0" err="1" smtClean="0">
                <a:latin typeface="Helvetica Light"/>
                <a:cs typeface="Helvetica Light"/>
              </a:rPr>
              <a:t>DoS</a:t>
            </a:r>
            <a:r>
              <a:rPr lang="en-US" sz="2400" i="0" baseline="30000" dirty="0" smtClean="0">
                <a:latin typeface="Helvetica Light"/>
                <a:cs typeface="Helvetica Light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i="0" baseline="30000" dirty="0" smtClean="0">
                <a:latin typeface="Helvetica Light"/>
                <a:cs typeface="Helvetica Light"/>
              </a:rPr>
              <a:t>Protection </a:t>
            </a:r>
            <a:r>
              <a:rPr lang="en-US" sz="2800" i="0" baseline="30000" dirty="0">
                <a:latin typeface="Helvetica Light"/>
                <a:cs typeface="Helvetica Light"/>
              </a:rPr>
              <a:t>against viruses in attachments and other binary content via ICAP integration with leading anti-virus engines</a:t>
            </a:r>
            <a:endParaRPr lang="en-US" sz="2800" i="0" dirty="0"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968500"/>
            <a:ext cx="2413000" cy="2010833"/>
          </a:xfrm>
          <a:prstGeom prst="rect">
            <a:avLst/>
          </a:prstGeom>
        </p:spPr>
      </p:pic>
      <p:pic>
        <p:nvPicPr>
          <p:cNvPr id="7" name="Picture 6" descr="FlatBlueGea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460500"/>
            <a:ext cx="533400" cy="444500"/>
          </a:xfrm>
          <a:prstGeom prst="rect">
            <a:avLst/>
          </a:prstGeom>
        </p:spPr>
      </p:pic>
      <p:pic>
        <p:nvPicPr>
          <p:cNvPr id="8" name="Picture 7" descr="FlatBlueGea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460500"/>
            <a:ext cx="533400" cy="444500"/>
          </a:xfrm>
          <a:prstGeom prst="rect">
            <a:avLst/>
          </a:prstGeom>
        </p:spPr>
      </p:pic>
      <p:pic>
        <p:nvPicPr>
          <p:cNvPr id="9" name="Picture 8" descr="FlatBlueGea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1460500"/>
            <a:ext cx="533400" cy="444500"/>
          </a:xfrm>
          <a:prstGeom prst="rect">
            <a:avLst/>
          </a:prstGeom>
        </p:spPr>
      </p:pic>
      <p:pic>
        <p:nvPicPr>
          <p:cNvPr id="10" name="Picture 9" descr="FlatBlueGea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4127500"/>
            <a:ext cx="533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Quota Management/Rate Limiting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2079625"/>
            <a:ext cx="22098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952501"/>
            <a:ext cx="6629400" cy="646331"/>
          </a:xfrm>
          <a:prstGeom prst="rect">
            <a:avLst/>
          </a:prstGeom>
          <a:solidFill>
            <a:srgbClr val="FFFFFF"/>
          </a:solidFill>
          <a:ln>
            <a:solidFill>
              <a:srgbClr val="0F75BC"/>
            </a:solidFill>
          </a:ln>
        </p:spPr>
        <p:txBody>
          <a:bodyPr wrap="square" rtlCol="0">
            <a:spAutoFit/>
          </a:bodyPr>
          <a:lstStyle/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Restrict the number of calls an App can make</a:t>
            </a:r>
          </a:p>
          <a:p>
            <a:r>
              <a:rPr lang="en-US" i="0" dirty="0" smtClean="0">
                <a:solidFill>
                  <a:srgbClr val="0F75BC"/>
                </a:solidFill>
                <a:latin typeface="Helvetica Light"/>
                <a:cs typeface="Helvetica Light"/>
              </a:rPr>
              <a:t>Apply controls based on context, affinity, segmentation etc.</a:t>
            </a:r>
            <a:endParaRPr lang="en-US" i="0" dirty="0">
              <a:solidFill>
                <a:srgbClr val="0F75BC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71772"/>
            <a:ext cx="4013200" cy="4488917"/>
          </a:xfrm>
          <a:prstGeom prst="rect">
            <a:avLst/>
          </a:prstGeom>
        </p:spPr>
      </p:pic>
      <p:pic>
        <p:nvPicPr>
          <p:cNvPr id="4" name="Picture 3" descr="0f75bc-75x75px_Authenticati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845731"/>
            <a:ext cx="222250" cy="185208"/>
          </a:xfrm>
          <a:prstGeom prst="rect">
            <a:avLst/>
          </a:prstGeom>
        </p:spPr>
      </p:pic>
      <p:pic>
        <p:nvPicPr>
          <p:cNvPr id="5" name="Picture 4" descr="0f75bc-75x75px_Encrypti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823627"/>
            <a:ext cx="222250" cy="185208"/>
          </a:xfrm>
          <a:prstGeom prst="rect">
            <a:avLst/>
          </a:prstGeom>
        </p:spPr>
      </p:pic>
      <p:pic>
        <p:nvPicPr>
          <p:cNvPr id="6" name="Picture 5" descr="0f75bc-75x75px_I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472259"/>
            <a:ext cx="222250" cy="185208"/>
          </a:xfrm>
          <a:prstGeom prst="rect">
            <a:avLst/>
          </a:prstGeom>
        </p:spPr>
      </p:pic>
      <p:pic>
        <p:nvPicPr>
          <p:cNvPr id="7" name="Picture 6" descr="0f75bc-75x75px_Mediation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3141127"/>
            <a:ext cx="222250" cy="185208"/>
          </a:xfrm>
          <a:prstGeom prst="rect">
            <a:avLst/>
          </a:prstGeom>
        </p:spPr>
      </p:pic>
      <p:pic>
        <p:nvPicPr>
          <p:cNvPr id="8" name="Picture 7" descr="0f75bc-75x75px_Orchestr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068221"/>
            <a:ext cx="222250" cy="185208"/>
          </a:xfrm>
          <a:prstGeom prst="rect">
            <a:avLst/>
          </a:prstGeom>
        </p:spPr>
      </p:pic>
      <p:pic>
        <p:nvPicPr>
          <p:cNvPr id="9" name="Picture 8" descr="0f75bc-75x75px_Pagin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3759188"/>
            <a:ext cx="222250" cy="185208"/>
          </a:xfrm>
          <a:prstGeom prst="rect">
            <a:avLst/>
          </a:prstGeom>
        </p:spPr>
      </p:pic>
      <p:pic>
        <p:nvPicPr>
          <p:cNvPr id="10" name="Picture 9" descr="0f75bc-75x75px_Proctecti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175929"/>
            <a:ext cx="222250" cy="185208"/>
          </a:xfrm>
          <a:prstGeom prst="rect">
            <a:avLst/>
          </a:prstGeom>
        </p:spPr>
      </p:pic>
      <p:pic>
        <p:nvPicPr>
          <p:cNvPr id="11" name="Picture 10" descr="0f75bc-75x75px_Quality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3454391"/>
            <a:ext cx="222250" cy="185208"/>
          </a:xfrm>
          <a:prstGeom prst="rect">
            <a:avLst/>
          </a:prstGeom>
        </p:spPr>
      </p:pic>
      <p:pic>
        <p:nvPicPr>
          <p:cNvPr id="12" name="Picture 11" descr="0f75bc-75x75px_Scripting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423820"/>
            <a:ext cx="222250" cy="185208"/>
          </a:xfrm>
          <a:prstGeom prst="rect">
            <a:avLst/>
          </a:prstGeom>
        </p:spPr>
      </p:pic>
      <p:pic>
        <p:nvPicPr>
          <p:cNvPr id="13" name="Picture 12" descr="0f75bc-75x75px_Security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519764"/>
            <a:ext cx="222250" cy="185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56867" y="1054095"/>
            <a:ext cx="1600200" cy="362919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C8332C"/>
                </a:solidFill>
                <a:latin typeface="Helvetica"/>
                <a:cs typeface="Helvetica"/>
              </a:rPr>
              <a:t>Gateway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Authentication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Protection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IAM Integration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Encryption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Mediation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Quality of Service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Paging/Caching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Orchestration</a:t>
            </a:r>
          </a:p>
          <a:p>
            <a:pPr>
              <a:lnSpc>
                <a:spcPct val="150000"/>
              </a:lnSpc>
            </a:pPr>
            <a:r>
              <a:rPr lang="en-US" sz="1400" i="0" dirty="0" smtClean="0">
                <a:solidFill>
                  <a:srgbClr val="7F7F7F"/>
                </a:solidFill>
                <a:latin typeface="Helvetica Light"/>
                <a:cs typeface="Helvetica Light"/>
              </a:rPr>
              <a:t>Scripting</a:t>
            </a:r>
            <a:endParaRPr lang="en-US" sz="1400" i="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pic>
        <p:nvPicPr>
          <p:cNvPr id="15" name="Picture 14" descr="c8332c-75x75px_Gateway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1" y="1206501"/>
            <a:ext cx="239183" cy="1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and Automating Security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3371"/>
            <a:ext cx="9235440" cy="69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263" y="939327"/>
            <a:ext cx="9144000" cy="353219"/>
          </a:xfrm>
        </p:spPr>
        <p:txBody>
          <a:bodyPr/>
          <a:lstStyle/>
          <a:p>
            <a:r>
              <a:rPr lang="en-US" strike="sngStrike" dirty="0" smtClean="0"/>
              <a:t>Govern</a:t>
            </a:r>
            <a:r>
              <a:rPr lang="en-US" dirty="0" smtClean="0"/>
              <a:t> Manage your </a:t>
            </a:r>
            <a:br>
              <a:rPr lang="en-US" dirty="0" smtClean="0"/>
            </a:br>
            <a:r>
              <a:rPr lang="en-US" dirty="0" smtClean="0"/>
              <a:t>Development/Deployment Process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01" y="1298086"/>
            <a:ext cx="812303" cy="8123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0839" y="1500264"/>
            <a:ext cx="36320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API Initiatives need to integrated with your </a:t>
            </a:r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DevOps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and track multiple API and versions and the dependencies on those versions throughout the process. </a:t>
            </a:r>
          </a:p>
          <a:p>
            <a:pPr marL="238115" indent="-238115">
              <a:buFont typeface="Arial"/>
              <a:buChar char="•"/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Integrated with your development tools – 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IDE, </a:t>
            </a:r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Github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Chef, Puppet</a:t>
            </a:r>
          </a:p>
          <a:p>
            <a:pPr marL="238115" indent="-238115">
              <a:buFont typeface="Arial"/>
              <a:buChar char="•"/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38115" indent="-238115">
              <a:buFont typeface="Arial"/>
              <a:buChar char="•"/>
            </a:pP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Integrated with your deployment Tools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38115" indent="-238115">
              <a:buFont typeface="Arial"/>
              <a:buChar char="•"/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" name="Line 192"/>
          <p:cNvSpPr>
            <a:spLocks noChangeShapeType="1"/>
          </p:cNvSpPr>
          <p:nvPr/>
        </p:nvSpPr>
        <p:spPr bwMode="auto">
          <a:xfrm flipH="1">
            <a:off x="5579263" y="2423588"/>
            <a:ext cx="0" cy="877452"/>
          </a:xfrm>
          <a:prstGeom prst="line">
            <a:avLst/>
          </a:prstGeom>
          <a:noFill/>
          <a:ln w="25400">
            <a:solidFill>
              <a:srgbClr val="9F9F9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/>
          <a:lstStyle/>
          <a:p>
            <a:endParaRPr lang="en-US" sz="1500" dirty="0"/>
          </a:p>
        </p:txBody>
      </p:sp>
      <p:sp>
        <p:nvSpPr>
          <p:cNvPr id="21" name="Line 192"/>
          <p:cNvSpPr>
            <a:spLocks noChangeShapeType="1"/>
          </p:cNvSpPr>
          <p:nvPr/>
        </p:nvSpPr>
        <p:spPr bwMode="auto">
          <a:xfrm flipH="1">
            <a:off x="7278119" y="2400222"/>
            <a:ext cx="0" cy="877452"/>
          </a:xfrm>
          <a:prstGeom prst="line">
            <a:avLst/>
          </a:prstGeom>
          <a:noFill/>
          <a:ln w="25400">
            <a:solidFill>
              <a:srgbClr val="9F9F9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/>
          <a:lstStyle/>
          <a:p>
            <a:endParaRPr 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6862667" y="1556422"/>
            <a:ext cx="498014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7" dirty="0">
                <a:solidFill>
                  <a:srgbClr val="4F81BD"/>
                </a:solidFill>
                <a:latin typeface="Calibri"/>
                <a:cs typeface="Calibri"/>
              </a:rPr>
              <a:t>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6225" y="3093515"/>
            <a:ext cx="125281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7" dirty="0">
                <a:solidFill>
                  <a:schemeClr val="accent1"/>
                </a:solidFill>
                <a:latin typeface="Calibri"/>
                <a:cs typeface="Calibri"/>
              </a:rPr>
              <a:t>Lifecycle</a:t>
            </a:r>
            <a:endParaRPr lang="en-US" sz="15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5228559" y="2225688"/>
            <a:ext cx="2357784" cy="0"/>
          </a:xfrm>
          <a:prstGeom prst="lin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228559" y="3431869"/>
            <a:ext cx="2357784" cy="0"/>
          </a:xfrm>
          <a:prstGeom prst="lin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07" y="3969820"/>
            <a:ext cx="3970165" cy="27922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03920" y="2350090"/>
            <a:ext cx="819838" cy="821251"/>
            <a:chOff x="395290" y="1648809"/>
            <a:chExt cx="1892300" cy="1892136"/>
          </a:xfrm>
        </p:grpSpPr>
        <p:sp>
          <p:nvSpPr>
            <p:cNvPr id="23" name="Freeform 18"/>
            <p:cNvSpPr>
              <a:spLocks noChangeAspect="1"/>
            </p:cNvSpPr>
            <p:nvPr/>
          </p:nvSpPr>
          <p:spPr bwMode="auto">
            <a:xfrm>
              <a:off x="403051" y="1952627"/>
              <a:ext cx="363766" cy="549734"/>
            </a:xfrm>
            <a:custGeom>
              <a:avLst/>
              <a:gdLst>
                <a:gd name="T0" fmla="*/ 26538 w 411"/>
                <a:gd name="T1" fmla="*/ 69116 h 622"/>
                <a:gd name="T2" fmla="*/ 45548 w 411"/>
                <a:gd name="T3" fmla="*/ 23759 h 622"/>
                <a:gd name="T4" fmla="*/ 46028 w 411"/>
                <a:gd name="T5" fmla="*/ 0 h 622"/>
                <a:gd name="T6" fmla="*/ 30471 w 411"/>
                <a:gd name="T7" fmla="*/ 432 h 622"/>
                <a:gd name="T8" fmla="*/ 0 w 411"/>
                <a:gd name="T9" fmla="*/ 65122 h 622"/>
                <a:gd name="T10" fmla="*/ 14429 w 411"/>
                <a:gd name="T11" fmla="*/ 53212 h 622"/>
                <a:gd name="T12" fmla="*/ 26538 w 411"/>
                <a:gd name="T13" fmla="*/ 69116 h 6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1"/>
                <a:gd name="T22" fmla="*/ 0 h 622"/>
                <a:gd name="T23" fmla="*/ 411 w 411"/>
                <a:gd name="T24" fmla="*/ 622 h 6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1" h="622">
                  <a:moveTo>
                    <a:pt x="237" y="622"/>
                  </a:moveTo>
                  <a:cubicBezTo>
                    <a:pt x="256" y="469"/>
                    <a:pt x="317" y="329"/>
                    <a:pt x="407" y="214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272" y="4"/>
                    <a:pt x="272" y="4"/>
                    <a:pt x="272" y="4"/>
                  </a:cubicBezTo>
                  <a:cubicBezTo>
                    <a:pt x="127" y="162"/>
                    <a:pt x="30" y="363"/>
                    <a:pt x="0" y="586"/>
                  </a:cubicBezTo>
                  <a:cubicBezTo>
                    <a:pt x="129" y="479"/>
                    <a:pt x="129" y="479"/>
                    <a:pt x="129" y="479"/>
                  </a:cubicBezTo>
                  <a:lnTo>
                    <a:pt x="237" y="62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717837" y="1664927"/>
              <a:ext cx="571632" cy="396931"/>
            </a:xfrm>
            <a:custGeom>
              <a:avLst/>
              <a:gdLst>
                <a:gd name="T0" fmla="*/ 14869 w 646"/>
                <a:gd name="T1" fmla="*/ 50042 h 449"/>
                <a:gd name="T2" fmla="*/ 59657 w 646"/>
                <a:gd name="T3" fmla="*/ 26607 h 449"/>
                <a:gd name="T4" fmla="*/ 72190 w 646"/>
                <a:gd name="T5" fmla="*/ 11601 h 449"/>
                <a:gd name="T6" fmla="*/ 56882 w 646"/>
                <a:gd name="T7" fmla="*/ 0 h 449"/>
                <a:gd name="T8" fmla="*/ 0 w 646"/>
                <a:gd name="T9" fmla="*/ 27527 h 449"/>
                <a:gd name="T10" fmla="*/ 15325 w 646"/>
                <a:gd name="T11" fmla="*/ 27062 h 449"/>
                <a:gd name="T12" fmla="*/ 14869 w 646"/>
                <a:gd name="T13" fmla="*/ 50042 h 4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6"/>
                <a:gd name="T22" fmla="*/ 0 h 449"/>
                <a:gd name="T23" fmla="*/ 646 w 646"/>
                <a:gd name="T24" fmla="*/ 449 h 4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6" h="449">
                  <a:moveTo>
                    <a:pt x="133" y="449"/>
                  </a:moveTo>
                  <a:cubicBezTo>
                    <a:pt x="243" y="345"/>
                    <a:pt x="381" y="271"/>
                    <a:pt x="534" y="239"/>
                  </a:cubicBezTo>
                  <a:cubicBezTo>
                    <a:pt x="646" y="104"/>
                    <a:pt x="646" y="104"/>
                    <a:pt x="646" y="104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316" y="35"/>
                    <a:pt x="142" y="123"/>
                    <a:pt x="0" y="247"/>
                  </a:cubicBezTo>
                  <a:cubicBezTo>
                    <a:pt x="137" y="243"/>
                    <a:pt x="137" y="243"/>
                    <a:pt x="137" y="243"/>
                  </a:cubicBezTo>
                  <a:lnTo>
                    <a:pt x="133" y="449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395290" y="2477888"/>
              <a:ext cx="327927" cy="630314"/>
            </a:xfrm>
            <a:custGeom>
              <a:avLst/>
              <a:gdLst>
                <a:gd name="T0" fmla="*/ 40907 w 371"/>
                <a:gd name="T1" fmla="*/ 64723 h 713"/>
                <a:gd name="T2" fmla="*/ 26454 w 371"/>
                <a:gd name="T3" fmla="*/ 16902 h 713"/>
                <a:gd name="T4" fmla="*/ 13765 w 371"/>
                <a:gd name="T5" fmla="*/ 0 h 713"/>
                <a:gd name="T6" fmla="*/ 1 w 371"/>
                <a:gd name="T7" fmla="*/ 11404 h 713"/>
                <a:gd name="T8" fmla="*/ 0 w 371"/>
                <a:gd name="T9" fmla="*/ 14743 h 713"/>
                <a:gd name="T10" fmla="*/ 18978 w 371"/>
                <a:gd name="T11" fmla="*/ 79418 h 713"/>
                <a:gd name="T12" fmla="*/ 25787 w 371"/>
                <a:gd name="T13" fmla="*/ 58809 h 713"/>
                <a:gd name="T14" fmla="*/ 40907 w 371"/>
                <a:gd name="T15" fmla="*/ 64723 h 7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71"/>
                <a:gd name="T25" fmla="*/ 0 h 713"/>
                <a:gd name="T26" fmla="*/ 371 w 371"/>
                <a:gd name="T27" fmla="*/ 713 h 7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71" h="713">
                  <a:moveTo>
                    <a:pt x="371" y="581"/>
                  </a:moveTo>
                  <a:cubicBezTo>
                    <a:pt x="291" y="457"/>
                    <a:pt x="243" y="310"/>
                    <a:pt x="240" y="15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12"/>
                    <a:pt x="0" y="122"/>
                    <a:pt x="0" y="132"/>
                  </a:cubicBezTo>
                  <a:cubicBezTo>
                    <a:pt x="0" y="346"/>
                    <a:pt x="63" y="546"/>
                    <a:pt x="172" y="713"/>
                  </a:cubicBezTo>
                  <a:cubicBezTo>
                    <a:pt x="234" y="528"/>
                    <a:pt x="234" y="528"/>
                    <a:pt x="234" y="528"/>
                  </a:cubicBezTo>
                  <a:lnTo>
                    <a:pt x="371" y="58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1268563" y="1648809"/>
              <a:ext cx="538780" cy="275166"/>
            </a:xfrm>
            <a:custGeom>
              <a:avLst/>
              <a:gdLst>
                <a:gd name="T0" fmla="*/ 3270 w 609"/>
                <a:gd name="T1" fmla="*/ 27079 h 311"/>
                <a:gd name="T2" fmla="*/ 9260 w 609"/>
                <a:gd name="T3" fmla="*/ 26874 h 311"/>
                <a:gd name="T4" fmla="*/ 46963 w 609"/>
                <a:gd name="T5" fmla="*/ 34954 h 311"/>
                <a:gd name="T6" fmla="*/ 67884 w 609"/>
                <a:gd name="T7" fmla="*/ 31453 h 311"/>
                <a:gd name="T8" fmla="*/ 63966 w 609"/>
                <a:gd name="T9" fmla="*/ 13372 h 311"/>
                <a:gd name="T10" fmla="*/ 9260 w 609"/>
                <a:gd name="T11" fmla="*/ 0 h 311"/>
                <a:gd name="T12" fmla="*/ 0 w 609"/>
                <a:gd name="T13" fmla="*/ 299 h 311"/>
                <a:gd name="T14" fmla="*/ 15494 w 609"/>
                <a:gd name="T15" fmla="*/ 12122 h 311"/>
                <a:gd name="T16" fmla="*/ 3270 w 609"/>
                <a:gd name="T17" fmla="*/ 27079 h 3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09"/>
                <a:gd name="T28" fmla="*/ 0 h 311"/>
                <a:gd name="T29" fmla="*/ 609 w 609"/>
                <a:gd name="T30" fmla="*/ 311 h 3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09" h="311">
                  <a:moveTo>
                    <a:pt x="29" y="241"/>
                  </a:moveTo>
                  <a:cubicBezTo>
                    <a:pt x="47" y="240"/>
                    <a:pt x="65" y="239"/>
                    <a:pt x="83" y="239"/>
                  </a:cubicBezTo>
                  <a:cubicBezTo>
                    <a:pt x="203" y="239"/>
                    <a:pt x="318" y="265"/>
                    <a:pt x="421" y="311"/>
                  </a:cubicBezTo>
                  <a:cubicBezTo>
                    <a:pt x="609" y="279"/>
                    <a:pt x="609" y="279"/>
                    <a:pt x="609" y="279"/>
                  </a:cubicBezTo>
                  <a:cubicBezTo>
                    <a:pt x="574" y="119"/>
                    <a:pt x="574" y="119"/>
                    <a:pt x="574" y="119"/>
                  </a:cubicBezTo>
                  <a:cubicBezTo>
                    <a:pt x="427" y="43"/>
                    <a:pt x="260" y="0"/>
                    <a:pt x="83" y="0"/>
                  </a:cubicBezTo>
                  <a:cubicBezTo>
                    <a:pt x="55" y="0"/>
                    <a:pt x="27" y="1"/>
                    <a:pt x="0" y="3"/>
                  </a:cubicBezTo>
                  <a:cubicBezTo>
                    <a:pt x="139" y="108"/>
                    <a:pt x="139" y="108"/>
                    <a:pt x="139" y="108"/>
                  </a:cubicBezTo>
                  <a:lnTo>
                    <a:pt x="29" y="24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1741638" y="1802808"/>
              <a:ext cx="477854" cy="565253"/>
            </a:xfrm>
            <a:custGeom>
              <a:avLst/>
              <a:gdLst>
                <a:gd name="T0" fmla="*/ 0 w 540"/>
                <a:gd name="T1" fmla="*/ 22347 h 639"/>
                <a:gd name="T2" fmla="*/ 33508 w 540"/>
                <a:gd name="T3" fmla="*/ 61038 h 639"/>
                <a:gd name="T4" fmla="*/ 52213 w 540"/>
                <a:gd name="T5" fmla="*/ 71698 h 639"/>
                <a:gd name="T6" fmla="*/ 60345 w 540"/>
                <a:gd name="T7" fmla="*/ 55664 h 639"/>
                <a:gd name="T8" fmla="*/ 14870 w 540"/>
                <a:gd name="T9" fmla="*/ 0 h 639"/>
                <a:gd name="T10" fmla="*/ 18999 w 540"/>
                <a:gd name="T11" fmla="*/ 19078 h 639"/>
                <a:gd name="T12" fmla="*/ 0 w 540"/>
                <a:gd name="T13" fmla="*/ 22347 h 6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0"/>
                <a:gd name="T22" fmla="*/ 0 h 639"/>
                <a:gd name="T23" fmla="*/ 540 w 540"/>
                <a:gd name="T24" fmla="*/ 639 h 6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0" h="639">
                  <a:moveTo>
                    <a:pt x="0" y="199"/>
                  </a:moveTo>
                  <a:cubicBezTo>
                    <a:pt x="129" y="283"/>
                    <a:pt x="234" y="402"/>
                    <a:pt x="300" y="544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540" y="496"/>
                    <a:pt x="540" y="496"/>
                    <a:pt x="540" y="496"/>
                  </a:cubicBezTo>
                  <a:cubicBezTo>
                    <a:pt x="458" y="292"/>
                    <a:pt x="315" y="119"/>
                    <a:pt x="133" y="0"/>
                  </a:cubicBezTo>
                  <a:cubicBezTo>
                    <a:pt x="170" y="170"/>
                    <a:pt x="170" y="170"/>
                    <a:pt x="170" y="170"/>
                  </a:cubicBezTo>
                  <a:lnTo>
                    <a:pt x="0" y="199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042093" y="2334634"/>
              <a:ext cx="245497" cy="607632"/>
            </a:xfrm>
            <a:custGeom>
              <a:avLst/>
              <a:gdLst>
                <a:gd name="T0" fmla="*/ 507 w 278"/>
                <a:gd name="T1" fmla="*/ 6745 h 687"/>
                <a:gd name="T2" fmla="*/ 4295 w 278"/>
                <a:gd name="T3" fmla="*/ 32960 h 687"/>
                <a:gd name="T4" fmla="*/ 0 w 278"/>
                <a:gd name="T5" fmla="*/ 61210 h 687"/>
                <a:gd name="T6" fmla="*/ 8837 w 278"/>
                <a:gd name="T7" fmla="*/ 76992 h 687"/>
                <a:gd name="T8" fmla="*/ 25794 w 278"/>
                <a:gd name="T9" fmla="*/ 66032 h 687"/>
                <a:gd name="T10" fmla="*/ 30336 w 278"/>
                <a:gd name="T11" fmla="*/ 32960 h 687"/>
                <a:gd name="T12" fmla="*/ 25794 w 278"/>
                <a:gd name="T13" fmla="*/ 0 h 687"/>
                <a:gd name="T14" fmla="*/ 17553 w 278"/>
                <a:gd name="T15" fmla="*/ 16701 h 687"/>
                <a:gd name="T16" fmla="*/ 507 w 278"/>
                <a:gd name="T17" fmla="*/ 6745 h 6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8"/>
                <a:gd name="T28" fmla="*/ 0 h 687"/>
                <a:gd name="T29" fmla="*/ 278 w 278"/>
                <a:gd name="T30" fmla="*/ 687 h 6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8" h="687">
                  <a:moveTo>
                    <a:pt x="5" y="60"/>
                  </a:moveTo>
                  <a:cubicBezTo>
                    <a:pt x="27" y="134"/>
                    <a:pt x="39" y="213"/>
                    <a:pt x="39" y="294"/>
                  </a:cubicBezTo>
                  <a:cubicBezTo>
                    <a:pt x="39" y="382"/>
                    <a:pt x="25" y="467"/>
                    <a:pt x="0" y="546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237" y="589"/>
                    <a:pt x="237" y="589"/>
                    <a:pt x="237" y="589"/>
                  </a:cubicBezTo>
                  <a:cubicBezTo>
                    <a:pt x="264" y="495"/>
                    <a:pt x="278" y="397"/>
                    <a:pt x="278" y="294"/>
                  </a:cubicBezTo>
                  <a:cubicBezTo>
                    <a:pt x="278" y="192"/>
                    <a:pt x="264" y="94"/>
                    <a:pt x="237" y="0"/>
                  </a:cubicBezTo>
                  <a:cubicBezTo>
                    <a:pt x="161" y="149"/>
                    <a:pt x="161" y="149"/>
                    <a:pt x="161" y="149"/>
                  </a:cubicBezTo>
                  <a:lnTo>
                    <a:pt x="5" y="6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1717148" y="2902276"/>
              <a:ext cx="496370" cy="472139"/>
            </a:xfrm>
            <a:custGeom>
              <a:avLst/>
              <a:gdLst>
                <a:gd name="T0" fmla="*/ 36805 w 561"/>
                <a:gd name="T1" fmla="*/ 0 h 534"/>
                <a:gd name="T2" fmla="*/ 3573 w 561"/>
                <a:gd name="T3" fmla="*/ 38661 h 534"/>
                <a:gd name="T4" fmla="*/ 0 w 561"/>
                <a:gd name="T5" fmla="*/ 56349 h 534"/>
                <a:gd name="T6" fmla="*/ 20193 w 561"/>
                <a:gd name="T7" fmla="*/ 59592 h 534"/>
                <a:gd name="T8" fmla="*/ 62581 w 561"/>
                <a:gd name="T9" fmla="*/ 7704 h 534"/>
                <a:gd name="T10" fmla="*/ 46820 w 561"/>
                <a:gd name="T11" fmla="*/ 17544 h 534"/>
                <a:gd name="T12" fmla="*/ 36805 w 561"/>
                <a:gd name="T13" fmla="*/ 0 h 5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1"/>
                <a:gd name="T22" fmla="*/ 0 h 534"/>
                <a:gd name="T23" fmla="*/ 561 w 561"/>
                <a:gd name="T24" fmla="*/ 534 h 5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1" h="534">
                  <a:moveTo>
                    <a:pt x="330" y="0"/>
                  </a:moveTo>
                  <a:cubicBezTo>
                    <a:pt x="264" y="141"/>
                    <a:pt x="161" y="261"/>
                    <a:pt x="32" y="346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181" y="534"/>
                    <a:pt x="181" y="534"/>
                    <a:pt x="181" y="534"/>
                  </a:cubicBezTo>
                  <a:cubicBezTo>
                    <a:pt x="348" y="419"/>
                    <a:pt x="481" y="257"/>
                    <a:pt x="561" y="69"/>
                  </a:cubicBezTo>
                  <a:cubicBezTo>
                    <a:pt x="420" y="157"/>
                    <a:pt x="420" y="157"/>
                    <a:pt x="420" y="157"/>
                  </a:cubicBezTo>
                  <a:lnTo>
                    <a:pt x="330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1062489" y="3253842"/>
              <a:ext cx="720962" cy="287103"/>
            </a:xfrm>
            <a:custGeom>
              <a:avLst/>
              <a:gdLst>
                <a:gd name="T0" fmla="*/ 75674 w 815"/>
                <a:gd name="T1" fmla="*/ 0 h 324"/>
                <a:gd name="T2" fmla="*/ 35159 w 815"/>
                <a:gd name="T3" fmla="*/ 9675 h 324"/>
                <a:gd name="T4" fmla="*/ 18801 w 815"/>
                <a:gd name="T5" fmla="*/ 8263 h 324"/>
                <a:gd name="T6" fmla="*/ 0 w 815"/>
                <a:gd name="T7" fmla="*/ 16851 h 324"/>
                <a:gd name="T8" fmla="*/ 8322 w 815"/>
                <a:gd name="T9" fmla="*/ 33903 h 324"/>
                <a:gd name="T10" fmla="*/ 35159 w 815"/>
                <a:gd name="T11" fmla="*/ 37138 h 324"/>
                <a:gd name="T12" fmla="*/ 90758 w 815"/>
                <a:gd name="T13" fmla="*/ 22932 h 324"/>
                <a:gd name="T14" fmla="*/ 71770 w 815"/>
                <a:gd name="T15" fmla="*/ 19866 h 324"/>
                <a:gd name="T16" fmla="*/ 75674 w 815"/>
                <a:gd name="T17" fmla="*/ 0 h 3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5"/>
                <a:gd name="T28" fmla="*/ 0 h 324"/>
                <a:gd name="T29" fmla="*/ 815 w 815"/>
                <a:gd name="T30" fmla="*/ 324 h 3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5" h="324">
                  <a:moveTo>
                    <a:pt x="680" y="0"/>
                  </a:moveTo>
                  <a:cubicBezTo>
                    <a:pt x="570" y="54"/>
                    <a:pt x="446" y="84"/>
                    <a:pt x="316" y="84"/>
                  </a:cubicBezTo>
                  <a:cubicBezTo>
                    <a:pt x="266" y="84"/>
                    <a:pt x="217" y="80"/>
                    <a:pt x="169" y="72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75" y="296"/>
                    <a:pt x="75" y="296"/>
                    <a:pt x="75" y="296"/>
                  </a:cubicBezTo>
                  <a:cubicBezTo>
                    <a:pt x="152" y="314"/>
                    <a:pt x="233" y="324"/>
                    <a:pt x="316" y="324"/>
                  </a:cubicBezTo>
                  <a:cubicBezTo>
                    <a:pt x="496" y="324"/>
                    <a:pt x="666" y="279"/>
                    <a:pt x="815" y="200"/>
                  </a:cubicBezTo>
                  <a:cubicBezTo>
                    <a:pt x="645" y="173"/>
                    <a:pt x="645" y="173"/>
                    <a:pt x="645" y="173"/>
                  </a:cubicBezTo>
                  <a:lnTo>
                    <a:pt x="680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597779" y="3037770"/>
              <a:ext cx="504135" cy="452440"/>
            </a:xfrm>
            <a:custGeom>
              <a:avLst/>
              <a:gdLst>
                <a:gd name="T0" fmla="*/ 63340 w 570"/>
                <a:gd name="T1" fmla="*/ 31472 h 512"/>
                <a:gd name="T2" fmla="*/ 26549 w 570"/>
                <a:gd name="T3" fmla="*/ 7978 h 512"/>
                <a:gd name="T4" fmla="*/ 5998 w 570"/>
                <a:gd name="T5" fmla="*/ 0 h 512"/>
                <a:gd name="T6" fmla="*/ 0 w 570"/>
                <a:gd name="T7" fmla="*/ 17776 h 512"/>
                <a:gd name="T8" fmla="*/ 55092 w 570"/>
                <a:gd name="T9" fmla="*/ 56739 h 512"/>
                <a:gd name="T10" fmla="*/ 46195 w 570"/>
                <a:gd name="T11" fmla="*/ 38988 h 512"/>
                <a:gd name="T12" fmla="*/ 63340 w 570"/>
                <a:gd name="T13" fmla="*/ 31472 h 5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70"/>
                <a:gd name="T22" fmla="*/ 0 h 512"/>
                <a:gd name="T23" fmla="*/ 570 w 570"/>
                <a:gd name="T24" fmla="*/ 512 h 5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70" h="512">
                  <a:moveTo>
                    <a:pt x="570" y="284"/>
                  </a:moveTo>
                  <a:cubicBezTo>
                    <a:pt x="443" y="240"/>
                    <a:pt x="330" y="167"/>
                    <a:pt x="239" y="7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26" y="321"/>
                    <a:pt x="298" y="444"/>
                    <a:pt x="496" y="512"/>
                  </a:cubicBezTo>
                  <a:cubicBezTo>
                    <a:pt x="416" y="352"/>
                    <a:pt x="416" y="352"/>
                    <a:pt x="416" y="352"/>
                  </a:cubicBezTo>
                  <a:lnTo>
                    <a:pt x="570" y="284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/>
            <a:lstStyle/>
            <a:p>
              <a:pPr>
                <a:defRPr/>
              </a:pP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53" y="393338"/>
            <a:ext cx="9144000" cy="353219"/>
          </a:xfrm>
        </p:spPr>
        <p:txBody>
          <a:bodyPr/>
          <a:lstStyle/>
          <a:p>
            <a:r>
              <a:rPr lang="en-US" dirty="0" smtClean="0"/>
              <a:t>Leverage Developers &amp; Partners Ecosystems</a:t>
            </a:r>
            <a:endParaRPr lang="en-US" dirty="0"/>
          </a:p>
        </p:txBody>
      </p:sp>
      <p:pic>
        <p:nvPicPr>
          <p:cNvPr id="3" name="Picture 2" descr="110429-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1" y="982906"/>
            <a:ext cx="4233512" cy="3960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2264" y="1355940"/>
            <a:ext cx="33038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6262"/>
                </a:solidFill>
                <a:latin typeface="Helvetica Light"/>
                <a:cs typeface="Helvetica Light"/>
              </a:rPr>
              <a:t>T</a:t>
            </a:r>
            <a:r>
              <a:rPr lang="en-US" sz="2800" dirty="0" smtClean="0">
                <a:solidFill>
                  <a:srgbClr val="626262"/>
                </a:solidFill>
                <a:latin typeface="Helvetica Light"/>
                <a:cs typeface="Helvetica Light"/>
              </a:rPr>
              <a:t>ap into an extended eco-system of developers with </a:t>
            </a:r>
            <a:r>
              <a:rPr lang="en-US" sz="28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APIs</a:t>
            </a:r>
            <a:endParaRPr lang="en-US" sz="2800" dirty="0">
              <a:solidFill>
                <a:schemeClr val="accent2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Governance of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84" y="1003482"/>
            <a:ext cx="8229600" cy="46475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 and App onboarding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Configurable forms to gather user/app info, collect agreements, etc.</a:t>
            </a:r>
          </a:p>
          <a:p>
            <a:pPr lvl="1"/>
            <a:r>
              <a:rPr lang="en-US" dirty="0" smtClean="0"/>
              <a:t>Configurable role-based notifications and approvals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Mobile app based </a:t>
            </a:r>
            <a:r>
              <a:rPr lang="en-US" dirty="0" smtClean="0"/>
              <a:t>API SDLC </a:t>
            </a:r>
            <a:r>
              <a:rPr lang="en-US" dirty="0"/>
              <a:t>approvals</a:t>
            </a:r>
          </a:p>
          <a:p>
            <a:pPr lvl="1"/>
            <a:r>
              <a:rPr lang="en-US" dirty="0"/>
              <a:t>Deliver approval requests to stakeholders on their preferred platform</a:t>
            </a:r>
          </a:p>
          <a:p>
            <a:r>
              <a:rPr lang="en-US" dirty="0" err="1" smtClean="0">
                <a:latin typeface="Helvetica"/>
                <a:cs typeface="Helvetica"/>
              </a:rPr>
              <a:t>DevOps</a:t>
            </a:r>
            <a:r>
              <a:rPr lang="en-US" dirty="0" smtClean="0">
                <a:latin typeface="Helvetica"/>
                <a:cs typeface="Helvetica"/>
              </a:rPr>
              <a:t> automation</a:t>
            </a:r>
          </a:p>
          <a:p>
            <a:pPr marL="457200" lvl="1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Picture 2" descr="9FBB7CE1-043C-4FE7-844C-299A56EE5E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1" y="1837944"/>
            <a:ext cx="3597142" cy="266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8493" y="2634721"/>
            <a:ext cx="4881236" cy="353219"/>
          </a:xfrm>
        </p:spPr>
        <p:txBody>
          <a:bodyPr/>
          <a:lstStyle/>
          <a:p>
            <a:r>
              <a:rPr lang="en-US" dirty="0" smtClean="0"/>
              <a:t>Thanks for your 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new Opportunities with APIs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16000"/>
            <a:ext cx="4114800" cy="33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r>
              <a:rPr lang="en-US" i="0" dirty="0" smtClean="0">
                <a:solidFill>
                  <a:srgbClr val="454545"/>
                </a:solidFill>
                <a:latin typeface="Helvetica Light"/>
                <a:cs typeface="Helvetica Light"/>
              </a:rPr>
              <a:t>Drive Innovation</a:t>
            </a:r>
          </a:p>
          <a:p>
            <a:pPr>
              <a:lnSpc>
                <a:spcPct val="130000"/>
              </a:lnSpc>
              <a:buClr>
                <a:srgbClr val="0F75BC"/>
              </a:buClr>
            </a:pPr>
            <a:endParaRPr lang="en-US" i="0" dirty="0" smtClean="0">
              <a:solidFill>
                <a:srgbClr val="454545"/>
              </a:solidFill>
              <a:latin typeface="Helvetica Light"/>
              <a:cs typeface="Helvetica Light"/>
            </a:endParaRPr>
          </a:p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r>
              <a:rPr lang="en-US" i="0" dirty="0" smtClean="0">
                <a:solidFill>
                  <a:srgbClr val="454545"/>
                </a:solidFill>
                <a:latin typeface="Helvetica Light"/>
                <a:cs typeface="Helvetica Light"/>
              </a:rPr>
              <a:t>Increase Reach</a:t>
            </a:r>
          </a:p>
          <a:p>
            <a:pPr>
              <a:lnSpc>
                <a:spcPct val="130000"/>
              </a:lnSpc>
              <a:buClr>
                <a:srgbClr val="0F75BC"/>
              </a:buClr>
            </a:pPr>
            <a:endParaRPr lang="en-US" i="0" dirty="0" smtClean="0">
              <a:solidFill>
                <a:srgbClr val="454545"/>
              </a:solidFill>
              <a:latin typeface="Helvetica Light"/>
              <a:cs typeface="Helvetica Light"/>
            </a:endParaRPr>
          </a:p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r>
              <a:rPr lang="en-US" i="0" dirty="0" smtClean="0">
                <a:solidFill>
                  <a:srgbClr val="454545"/>
                </a:solidFill>
                <a:latin typeface="Helvetica Light"/>
                <a:cs typeface="Helvetica Light"/>
              </a:rPr>
              <a:t>Support New Devices</a:t>
            </a:r>
          </a:p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endParaRPr lang="en-US" i="0" dirty="0" smtClean="0">
              <a:solidFill>
                <a:srgbClr val="454545"/>
              </a:solidFill>
              <a:latin typeface="Helvetica Light"/>
              <a:cs typeface="Helvetica Light"/>
            </a:endParaRPr>
          </a:p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r>
              <a:rPr lang="en-US" i="0" dirty="0" smtClean="0">
                <a:solidFill>
                  <a:srgbClr val="454545"/>
                </a:solidFill>
                <a:latin typeface="Helvetica Light"/>
                <a:cs typeface="Helvetica Light"/>
              </a:rPr>
              <a:t>Discover New Business Models</a:t>
            </a:r>
          </a:p>
          <a:p>
            <a:pPr>
              <a:lnSpc>
                <a:spcPct val="130000"/>
              </a:lnSpc>
              <a:buClr>
                <a:srgbClr val="0F75BC"/>
              </a:buClr>
            </a:pPr>
            <a:endParaRPr lang="en-US" i="0" dirty="0" smtClean="0">
              <a:solidFill>
                <a:srgbClr val="454545"/>
              </a:solidFill>
              <a:latin typeface="Helvetica Light"/>
              <a:cs typeface="Helvetica Light"/>
            </a:endParaRPr>
          </a:p>
          <a:p>
            <a:pPr marL="285750" indent="-285750">
              <a:lnSpc>
                <a:spcPct val="130000"/>
              </a:lnSpc>
              <a:buClr>
                <a:srgbClr val="0F75BC"/>
              </a:buClr>
              <a:buFont typeface="Wingdings" charset="2"/>
              <a:buChar char="ü"/>
            </a:pPr>
            <a:r>
              <a:rPr lang="en-US" i="0" dirty="0" smtClean="0">
                <a:solidFill>
                  <a:srgbClr val="454545"/>
                </a:solidFill>
                <a:latin typeface="Helvetica Light"/>
                <a:cs typeface="Helvetica Light"/>
              </a:rPr>
              <a:t>Increase Partner Network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88640" y="1686952"/>
            <a:ext cx="6096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201598" y="2400992"/>
            <a:ext cx="6096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1233993" y="3103700"/>
            <a:ext cx="6096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253430" y="3824220"/>
            <a:ext cx="6096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3254" y="2400992"/>
            <a:ext cx="688284" cy="63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0055" y="3252750"/>
            <a:ext cx="1111842" cy="31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14201" y="3843660"/>
            <a:ext cx="1195936" cy="69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208" b="19822"/>
          <a:stretch/>
        </p:blipFill>
        <p:spPr>
          <a:xfrm>
            <a:off x="6440055" y="1710606"/>
            <a:ext cx="1170082" cy="5507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7007" y="990080"/>
            <a:ext cx="61945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72850"/>
            <a:ext cx="9144000" cy="353219"/>
          </a:xfrm>
        </p:spPr>
        <p:txBody>
          <a:bodyPr/>
          <a:lstStyle/>
          <a:p>
            <a:r>
              <a:rPr lang="en-US" dirty="0" smtClean="0"/>
              <a:t>API Consumer Security?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37" y="1661215"/>
            <a:ext cx="6500402" cy="23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72850"/>
            <a:ext cx="9144000" cy="353219"/>
          </a:xfrm>
        </p:spPr>
        <p:txBody>
          <a:bodyPr/>
          <a:lstStyle/>
          <a:p>
            <a:r>
              <a:rPr lang="en-US" dirty="0" smtClean="0"/>
              <a:t>Major API Security Concerns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2" y="1063997"/>
            <a:ext cx="5138056" cy="39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SECURITY IN Digital </a:t>
            </a:r>
            <a:r>
              <a:rPr lang="en-US" dirty="0" err="1" smtClean="0"/>
              <a:t>CHAnnels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427" y="441106"/>
            <a:ext cx="9144000" cy="353219"/>
          </a:xfrm>
        </p:spPr>
        <p:txBody>
          <a:bodyPr/>
          <a:lstStyle/>
          <a:p>
            <a:r>
              <a:rPr lang="en-US" dirty="0"/>
              <a:t>Client-Server/ Web </a:t>
            </a:r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4381500"/>
            <a:ext cx="514091" cy="51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4445000"/>
            <a:ext cx="519830" cy="5198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2540000" y="2984500"/>
            <a:ext cx="3429000" cy="0"/>
          </a:xfrm>
          <a:prstGeom prst="line">
            <a:avLst/>
          </a:prstGeom>
          <a:noFill/>
          <a:ln w="57150" cap="flat" cmpd="sng" algn="ctr">
            <a:solidFill>
              <a:srgbClr val="C8332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3429000" y="4064000"/>
            <a:ext cx="3048000" cy="1016000"/>
          </a:xfrm>
          <a:prstGeom prst="rect">
            <a:avLst/>
          </a:prstGeom>
          <a:noFill/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 i="1">
              <a:latin typeface="Arial" pitchFamily="34" charset="0"/>
            </a:endParaRPr>
          </a:p>
        </p:txBody>
      </p:sp>
      <p:cxnSp>
        <p:nvCxnSpPr>
          <p:cNvPr id="17" name="Curved Connector 16"/>
          <p:cNvCxnSpPr>
            <a:endCxn id="15" idx="0"/>
          </p:cNvCxnSpPr>
          <p:nvPr/>
        </p:nvCxnSpPr>
        <p:spPr bwMode="auto">
          <a:xfrm rot="10800000" flipV="1">
            <a:off x="4953000" y="3397250"/>
            <a:ext cx="1016000" cy="666750"/>
          </a:xfrm>
          <a:prstGeom prst="curvedConnector2">
            <a:avLst/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urved Connector 20"/>
          <p:cNvCxnSpPr/>
          <p:nvPr/>
        </p:nvCxnSpPr>
        <p:spPr bwMode="auto">
          <a:xfrm>
            <a:off x="3429000" y="2190750"/>
            <a:ext cx="1016000" cy="793750"/>
          </a:xfrm>
          <a:prstGeom prst="curvedConnector3">
            <a:avLst>
              <a:gd name="adj1" fmla="val 100259"/>
            </a:avLst>
          </a:prstGeom>
          <a:noFill/>
          <a:ln w="28575" cap="flat" cmpd="sng" algn="ctr">
            <a:solidFill>
              <a:srgbClr val="C8332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079500" y="3429000"/>
            <a:ext cx="2159000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No Programmatic Access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Security through network isolation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FF0000"/>
                </a:solidFill>
                <a:latin typeface="Helvetica Light"/>
                <a:cs typeface="Helvetica Light"/>
              </a:rPr>
              <a:t>Limited Users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7000" y="952501"/>
            <a:ext cx="5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Access locations and variability of operations were limited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319" y="1905001"/>
            <a:ext cx="586853" cy="586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591" y="3135573"/>
            <a:ext cx="586853" cy="586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056" y="4381500"/>
            <a:ext cx="375924" cy="5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kana 16x9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Akana 16x9 </Template>
  <TotalTime>10377</TotalTime>
  <Words>872</Words>
  <Application>Microsoft Office PowerPoint</Application>
  <PresentationFormat>Экран (16:10)</PresentationFormat>
  <Paragraphs>250</Paragraphs>
  <Slides>31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Helvetica</vt:lpstr>
      <vt:lpstr>Helvetica Light</vt:lpstr>
      <vt:lpstr>Wingdings</vt:lpstr>
      <vt:lpstr>Akana 16x9 </vt:lpstr>
      <vt:lpstr>API Security                </vt:lpstr>
      <vt:lpstr>APIs Extend your Digital Ecosystems</vt:lpstr>
      <vt:lpstr>Leverage Developers &amp; Partners Ecosystems</vt:lpstr>
      <vt:lpstr>Capture new Opportunities with APIs</vt:lpstr>
      <vt:lpstr>API security</vt:lpstr>
      <vt:lpstr>API Consumer Security?</vt:lpstr>
      <vt:lpstr>Major API Security Concerns</vt:lpstr>
      <vt:lpstr>Evolution of SECURITY IN Digital CHAnnels</vt:lpstr>
      <vt:lpstr>Client-Server/ Web Applications</vt:lpstr>
      <vt:lpstr>Web Services</vt:lpstr>
      <vt:lpstr>WS-Security Policy</vt:lpstr>
      <vt:lpstr>And then came APIs</vt:lpstr>
      <vt:lpstr>OWASP Top Ten</vt:lpstr>
      <vt:lpstr>PCI Compliance</vt:lpstr>
      <vt:lpstr>Securing APIS</vt:lpstr>
      <vt:lpstr>Securing APIs</vt:lpstr>
      <vt:lpstr>Authentication/Authorization/SSO</vt:lpstr>
      <vt:lpstr>Understanding OAuth</vt:lpstr>
      <vt:lpstr>OAuth Flow</vt:lpstr>
      <vt:lpstr>OAuth – You need</vt:lpstr>
      <vt:lpstr>Licensing</vt:lpstr>
      <vt:lpstr>Message and Parameter Security</vt:lpstr>
      <vt:lpstr>Threat Protection</vt:lpstr>
      <vt:lpstr>Content Threats</vt:lpstr>
      <vt:lpstr>Quota Management/Rate Limiting</vt:lpstr>
      <vt:lpstr>API Gateway</vt:lpstr>
      <vt:lpstr>Managing and Automating Security</vt:lpstr>
      <vt:lpstr>Презентация PowerPoint</vt:lpstr>
      <vt:lpstr>Govern Manage your  Development/Deployment Process</vt:lpstr>
      <vt:lpstr>Automated Governance of Apps</vt:lpstr>
      <vt:lpstr>Thanks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Security</dc:title>
  <dc:creator>Sachin Agarwal</dc:creator>
  <cp:lastModifiedBy>DELL</cp:lastModifiedBy>
  <cp:revision>48</cp:revision>
  <dcterms:created xsi:type="dcterms:W3CDTF">2015-09-11T15:27:25Z</dcterms:created>
  <dcterms:modified xsi:type="dcterms:W3CDTF">2023-05-14T19:47:32Z</dcterms:modified>
</cp:coreProperties>
</file>